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9" r:id="rId2"/>
    <p:sldId id="258" r:id="rId3"/>
    <p:sldId id="262" r:id="rId4"/>
    <p:sldId id="263" r:id="rId5"/>
    <p:sldId id="264" r:id="rId6"/>
    <p:sldId id="270" r:id="rId7"/>
    <p:sldId id="271" r:id="rId8"/>
    <p:sldId id="267" r:id="rId9"/>
    <p:sldId id="265" r:id="rId10"/>
    <p:sldId id="272" r:id="rId11"/>
    <p:sldId id="273" r:id="rId12"/>
    <p:sldId id="274" r:id="rId13"/>
    <p:sldId id="275" r:id="rId14"/>
    <p:sldId id="283" r:id="rId15"/>
    <p:sldId id="278" r:id="rId16"/>
    <p:sldId id="277" r:id="rId17"/>
    <p:sldId id="279" r:id="rId18"/>
    <p:sldId id="281" r:id="rId19"/>
    <p:sldId id="280" r:id="rId20"/>
    <p:sldId id="282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2" r:id="rId31"/>
    <p:sldId id="294" r:id="rId32"/>
    <p:sldId id="295" r:id="rId33"/>
    <p:sldId id="296" r:id="rId34"/>
    <p:sldId id="297" r:id="rId35"/>
    <p:sldId id="298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4" r:id="rId50"/>
    <p:sldId id="315" r:id="rId51"/>
    <p:sldId id="316" r:id="rId52"/>
    <p:sldId id="319" r:id="rId53"/>
    <p:sldId id="320" r:id="rId54"/>
    <p:sldId id="321" r:id="rId55"/>
    <p:sldId id="323" r:id="rId56"/>
    <p:sldId id="327" r:id="rId57"/>
    <p:sldId id="260" r:id="rId58"/>
    <p:sldId id="268" r:id="rId59"/>
    <p:sldId id="266" r:id="rId60"/>
    <p:sldId id="276" r:id="rId61"/>
    <p:sldId id="269" r:id="rId6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60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C6320-20AB-49FE-8251-E09F0633D185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F954893-B7D4-47FA-8461-39DD44114111}">
      <dgm:prSet phldrT="[文本]" custT="1"/>
      <dgm:spPr/>
      <dgm:t>
        <a:bodyPr/>
        <a:lstStyle/>
        <a:p>
          <a:r>
            <a:rPr lang="zh-CN" altLang="en-US" sz="2500" dirty="0" smtClean="0"/>
            <a:t>节能管理</a:t>
          </a:r>
          <a:endParaRPr lang="en-US" altLang="zh-CN" sz="2500" dirty="0" smtClean="0"/>
        </a:p>
        <a:p>
          <a:r>
            <a:rPr lang="zh-CN" altLang="en-US" sz="1800" dirty="0" smtClean="0"/>
            <a:t>设计</a:t>
          </a:r>
          <a:r>
            <a:rPr lang="en-US" altLang="zh-CN" sz="1800" dirty="0" smtClean="0"/>
            <a:t>/</a:t>
          </a:r>
          <a:r>
            <a:rPr lang="zh-CN" altLang="en-US" sz="1800" dirty="0" smtClean="0"/>
            <a:t>建造</a:t>
          </a:r>
          <a:r>
            <a:rPr lang="en-US" altLang="zh-CN" sz="1800" dirty="0" smtClean="0"/>
            <a:t>/</a:t>
          </a:r>
          <a:r>
            <a:rPr lang="zh-CN" altLang="en-US" sz="1800" dirty="0" smtClean="0"/>
            <a:t>运行</a:t>
          </a:r>
          <a:r>
            <a:rPr lang="en-US" altLang="zh-CN" sz="1800" dirty="0" smtClean="0"/>
            <a:t>/</a:t>
          </a:r>
          <a:r>
            <a:rPr lang="zh-CN" altLang="en-US" sz="1800" dirty="0" smtClean="0"/>
            <a:t>改造</a:t>
          </a:r>
          <a:endParaRPr lang="zh-CN" altLang="en-US" sz="1800" dirty="0"/>
        </a:p>
      </dgm:t>
    </dgm:pt>
    <dgm:pt modelId="{F23423D0-EF32-4612-BBFB-5C344DEE5504}" type="parTrans" cxnId="{0BB5E4B3-3B95-4D12-9906-12B3510C1DA2}">
      <dgm:prSet/>
      <dgm:spPr/>
      <dgm:t>
        <a:bodyPr/>
        <a:lstStyle/>
        <a:p>
          <a:endParaRPr lang="zh-CN" altLang="en-US"/>
        </a:p>
      </dgm:t>
    </dgm:pt>
    <dgm:pt modelId="{03F11E1E-4DF9-4A54-AB2F-626B90D2087E}" type="sibTrans" cxnId="{0BB5E4B3-3B95-4D12-9906-12B3510C1DA2}">
      <dgm:prSet/>
      <dgm:spPr/>
      <dgm:t>
        <a:bodyPr/>
        <a:lstStyle/>
        <a:p>
          <a:endParaRPr lang="zh-CN" altLang="en-US"/>
        </a:p>
      </dgm:t>
    </dgm:pt>
    <dgm:pt modelId="{9B0D96AE-2837-4FF4-9A79-C3F4BC87CC32}">
      <dgm:prSet phldrT="[文本]"/>
      <dgm:spPr/>
      <dgm:t>
        <a:bodyPr/>
        <a:lstStyle/>
        <a:p>
          <a:r>
            <a:rPr lang="zh-CN" altLang="en-US" dirty="0" smtClean="0"/>
            <a:t>信息平台</a:t>
          </a:r>
          <a:endParaRPr lang="zh-CN" altLang="en-US" dirty="0"/>
        </a:p>
      </dgm:t>
    </dgm:pt>
    <dgm:pt modelId="{F3270874-D951-49A2-8BB9-336AE6E75D5B}" type="parTrans" cxnId="{DE4A8990-7EB6-4A6E-9536-9C85534A7FE8}">
      <dgm:prSet/>
      <dgm:spPr/>
      <dgm:t>
        <a:bodyPr/>
        <a:lstStyle/>
        <a:p>
          <a:endParaRPr lang="zh-CN" altLang="en-US"/>
        </a:p>
      </dgm:t>
    </dgm:pt>
    <dgm:pt modelId="{70A1B253-5874-4D67-9FE6-9991668CFDAA}" type="sibTrans" cxnId="{DE4A8990-7EB6-4A6E-9536-9C85534A7FE8}">
      <dgm:prSet/>
      <dgm:spPr/>
      <dgm:t>
        <a:bodyPr/>
        <a:lstStyle/>
        <a:p>
          <a:endParaRPr lang="zh-CN" altLang="en-US"/>
        </a:p>
      </dgm:t>
    </dgm:pt>
    <dgm:pt modelId="{C588B677-303E-4EBD-AECF-D6F8ACC2CF5A}">
      <dgm:prSet phldrT="[文本]"/>
      <dgm:spPr/>
      <dgm:t>
        <a:bodyPr/>
        <a:lstStyle/>
        <a:p>
          <a:r>
            <a:rPr lang="zh-CN" altLang="en-US" dirty="0" smtClean="0"/>
            <a:t>技术服务</a:t>
          </a:r>
          <a:endParaRPr lang="zh-CN" altLang="en-US" dirty="0"/>
        </a:p>
      </dgm:t>
    </dgm:pt>
    <dgm:pt modelId="{AB798B64-968C-4D43-9670-C295053CB41B}" type="parTrans" cxnId="{B915DAED-BB12-4121-A7D5-898B34754BF5}">
      <dgm:prSet/>
      <dgm:spPr/>
      <dgm:t>
        <a:bodyPr/>
        <a:lstStyle/>
        <a:p>
          <a:endParaRPr lang="zh-CN" altLang="en-US"/>
        </a:p>
      </dgm:t>
    </dgm:pt>
    <dgm:pt modelId="{3744D7C2-AC79-4985-80D9-891101FDDC03}" type="sibTrans" cxnId="{B915DAED-BB12-4121-A7D5-898B34754BF5}">
      <dgm:prSet/>
      <dgm:spPr/>
      <dgm:t>
        <a:bodyPr/>
        <a:lstStyle/>
        <a:p>
          <a:endParaRPr lang="zh-CN" altLang="en-US"/>
        </a:p>
      </dgm:t>
    </dgm:pt>
    <dgm:pt modelId="{0C63B034-FE48-4473-8745-689142664700}" type="pres">
      <dgm:prSet presAssocID="{835C6320-20AB-49FE-8251-E09F0633D18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1439BD-2344-4B2C-864A-078C70FCF2DB}" type="pres">
      <dgm:prSet presAssocID="{6F954893-B7D4-47FA-8461-39DD44114111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BC224C-0393-4C99-94FD-0B7E2F8427BE}" type="pres">
      <dgm:prSet presAssocID="{6F954893-B7D4-47FA-8461-39DD44114111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66E4043C-D639-49B6-9DE7-3EB7F5C5C286}" type="pres">
      <dgm:prSet presAssocID="{6F954893-B7D4-47FA-8461-39DD44114111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310294BE-F1E5-4CAB-8740-D694DF985DF0}" type="pres">
      <dgm:prSet presAssocID="{9B0D96AE-2837-4FF4-9A79-C3F4BC87CC3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6D7150-5B0F-45A9-BD15-F43716274717}" type="pres">
      <dgm:prSet presAssocID="{9B0D96AE-2837-4FF4-9A79-C3F4BC87CC32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886F24D3-33B6-4C62-9EF4-8180D235B5E5}" type="pres">
      <dgm:prSet presAssocID="{9B0D96AE-2837-4FF4-9A79-C3F4BC87CC32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02FC8666-8515-449C-945E-2089739B56F5}" type="pres">
      <dgm:prSet presAssocID="{C588B677-303E-4EBD-AECF-D6F8ACC2CF5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1E9F8F27-ADF0-46D3-976D-9B0E6A4D7F1E}" type="pres">
      <dgm:prSet presAssocID="{C588B677-303E-4EBD-AECF-D6F8ACC2CF5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62ABDE-FC6D-4FE6-AB3E-FF520E30F76A}" type="pres">
      <dgm:prSet presAssocID="{C588B677-303E-4EBD-AECF-D6F8ACC2CF5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91B891E6-9685-41C5-BC83-FCBDFE83CB75}" type="pres">
      <dgm:prSet presAssocID="{C588B677-303E-4EBD-AECF-D6F8ACC2CF5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3D4A297E-F68F-403B-AA7E-47EF94CA2CE4}" type="pres">
      <dgm:prSet presAssocID="{03F11E1E-4DF9-4A54-AB2F-626B90D2087E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84BFE692-5228-4A90-B7EA-ABE5E4FABC0F}" type="pres">
      <dgm:prSet presAssocID="{70A1B253-5874-4D67-9FE6-9991668CFDAA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5827AE0B-63A1-4233-8391-F7529319B96E}" type="pres">
      <dgm:prSet presAssocID="{3744D7C2-AC79-4985-80D9-891101FDDC03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DE4A8990-7EB6-4A6E-9536-9C85534A7FE8}" srcId="{835C6320-20AB-49FE-8251-E09F0633D185}" destId="{9B0D96AE-2837-4FF4-9A79-C3F4BC87CC32}" srcOrd="1" destOrd="0" parTransId="{F3270874-D951-49A2-8BB9-336AE6E75D5B}" sibTransId="{70A1B253-5874-4D67-9FE6-9991668CFDAA}"/>
    <dgm:cxn modelId="{2DE894BC-4C4F-4B4A-96E7-F0495B4A5100}" type="presOf" srcId="{70A1B253-5874-4D67-9FE6-9991668CFDAA}" destId="{84BFE692-5228-4A90-B7EA-ABE5E4FABC0F}" srcOrd="0" destOrd="0" presId="urn:microsoft.com/office/officeart/2005/8/layout/gear1"/>
    <dgm:cxn modelId="{0820AD89-EC2A-446A-96E7-CA0DCD026C94}" type="presOf" srcId="{C588B677-303E-4EBD-AECF-D6F8ACC2CF5A}" destId="{91B891E6-9685-41C5-BC83-FCBDFE83CB75}" srcOrd="3" destOrd="0" presId="urn:microsoft.com/office/officeart/2005/8/layout/gear1"/>
    <dgm:cxn modelId="{1791CBE4-9A50-4896-9470-AEA0181961CE}" type="presOf" srcId="{9B0D96AE-2837-4FF4-9A79-C3F4BC87CC32}" destId="{886F24D3-33B6-4C62-9EF4-8180D235B5E5}" srcOrd="2" destOrd="0" presId="urn:microsoft.com/office/officeart/2005/8/layout/gear1"/>
    <dgm:cxn modelId="{CD7F2A62-D7E0-4CA0-AE6B-D935A81B8B93}" type="presOf" srcId="{9B0D96AE-2837-4FF4-9A79-C3F4BC87CC32}" destId="{1D6D7150-5B0F-45A9-BD15-F43716274717}" srcOrd="1" destOrd="0" presId="urn:microsoft.com/office/officeart/2005/8/layout/gear1"/>
    <dgm:cxn modelId="{FED5DB24-C03F-4EA5-85F3-0002DA3F2127}" type="presOf" srcId="{6F954893-B7D4-47FA-8461-39DD44114111}" destId="{961439BD-2344-4B2C-864A-078C70FCF2DB}" srcOrd="0" destOrd="0" presId="urn:microsoft.com/office/officeart/2005/8/layout/gear1"/>
    <dgm:cxn modelId="{E0705094-D358-4EA4-8FD9-8AE671D4304C}" type="presOf" srcId="{C588B677-303E-4EBD-AECF-D6F8ACC2CF5A}" destId="{02FC8666-8515-449C-945E-2089739B56F5}" srcOrd="0" destOrd="0" presId="urn:microsoft.com/office/officeart/2005/8/layout/gear1"/>
    <dgm:cxn modelId="{CC0E4A83-6407-4A24-9B28-1D48CF4B0D7A}" type="presOf" srcId="{9B0D96AE-2837-4FF4-9A79-C3F4BC87CC32}" destId="{310294BE-F1E5-4CAB-8740-D694DF985DF0}" srcOrd="0" destOrd="0" presId="urn:microsoft.com/office/officeart/2005/8/layout/gear1"/>
    <dgm:cxn modelId="{63AA8282-EC5D-471B-9E9F-74761AED3266}" type="presOf" srcId="{835C6320-20AB-49FE-8251-E09F0633D185}" destId="{0C63B034-FE48-4473-8745-689142664700}" srcOrd="0" destOrd="0" presId="urn:microsoft.com/office/officeart/2005/8/layout/gear1"/>
    <dgm:cxn modelId="{B6DA606B-758C-4EF7-964D-E5320C349347}" type="presOf" srcId="{03F11E1E-4DF9-4A54-AB2F-626B90D2087E}" destId="{3D4A297E-F68F-403B-AA7E-47EF94CA2CE4}" srcOrd="0" destOrd="0" presId="urn:microsoft.com/office/officeart/2005/8/layout/gear1"/>
    <dgm:cxn modelId="{5A42C075-9C6B-4CDD-85AE-874A3D61330C}" type="presOf" srcId="{3744D7C2-AC79-4985-80D9-891101FDDC03}" destId="{5827AE0B-63A1-4233-8391-F7529319B96E}" srcOrd="0" destOrd="0" presId="urn:microsoft.com/office/officeart/2005/8/layout/gear1"/>
    <dgm:cxn modelId="{761E5A6D-94CA-46B8-B7FA-5B8576DD4E11}" type="presOf" srcId="{C588B677-303E-4EBD-AECF-D6F8ACC2CF5A}" destId="{D962ABDE-FC6D-4FE6-AB3E-FF520E30F76A}" srcOrd="2" destOrd="0" presId="urn:microsoft.com/office/officeart/2005/8/layout/gear1"/>
    <dgm:cxn modelId="{FE47BBF1-1067-4023-AED7-972806E711B8}" type="presOf" srcId="{6F954893-B7D4-47FA-8461-39DD44114111}" destId="{66E4043C-D639-49B6-9DE7-3EB7F5C5C286}" srcOrd="2" destOrd="0" presId="urn:microsoft.com/office/officeart/2005/8/layout/gear1"/>
    <dgm:cxn modelId="{B915DAED-BB12-4121-A7D5-898B34754BF5}" srcId="{835C6320-20AB-49FE-8251-E09F0633D185}" destId="{C588B677-303E-4EBD-AECF-D6F8ACC2CF5A}" srcOrd="2" destOrd="0" parTransId="{AB798B64-968C-4D43-9670-C295053CB41B}" sibTransId="{3744D7C2-AC79-4985-80D9-891101FDDC03}"/>
    <dgm:cxn modelId="{C433C4DF-BBB9-4715-BB8C-7B1DCC328014}" type="presOf" srcId="{6F954893-B7D4-47FA-8461-39DD44114111}" destId="{3DBC224C-0393-4C99-94FD-0B7E2F8427BE}" srcOrd="1" destOrd="0" presId="urn:microsoft.com/office/officeart/2005/8/layout/gear1"/>
    <dgm:cxn modelId="{0BB5E4B3-3B95-4D12-9906-12B3510C1DA2}" srcId="{835C6320-20AB-49FE-8251-E09F0633D185}" destId="{6F954893-B7D4-47FA-8461-39DD44114111}" srcOrd="0" destOrd="0" parTransId="{F23423D0-EF32-4612-BBFB-5C344DEE5504}" sibTransId="{03F11E1E-4DF9-4A54-AB2F-626B90D2087E}"/>
    <dgm:cxn modelId="{1C3F5AA5-DD76-4C6E-B261-97E6E29B10C6}" type="presOf" srcId="{C588B677-303E-4EBD-AECF-D6F8ACC2CF5A}" destId="{1E9F8F27-ADF0-46D3-976D-9B0E6A4D7F1E}" srcOrd="1" destOrd="0" presId="urn:microsoft.com/office/officeart/2005/8/layout/gear1"/>
    <dgm:cxn modelId="{658C5AF4-5CB3-4C5B-B4C7-44F9964AF481}" type="presParOf" srcId="{0C63B034-FE48-4473-8745-689142664700}" destId="{961439BD-2344-4B2C-864A-078C70FCF2DB}" srcOrd="0" destOrd="0" presId="urn:microsoft.com/office/officeart/2005/8/layout/gear1"/>
    <dgm:cxn modelId="{4C04211F-38C6-4B67-945E-D006B11D8143}" type="presParOf" srcId="{0C63B034-FE48-4473-8745-689142664700}" destId="{3DBC224C-0393-4C99-94FD-0B7E2F8427BE}" srcOrd="1" destOrd="0" presId="urn:microsoft.com/office/officeart/2005/8/layout/gear1"/>
    <dgm:cxn modelId="{5C67B70B-4C51-482C-B3FE-F79487EF977B}" type="presParOf" srcId="{0C63B034-FE48-4473-8745-689142664700}" destId="{66E4043C-D639-49B6-9DE7-3EB7F5C5C286}" srcOrd="2" destOrd="0" presId="urn:microsoft.com/office/officeart/2005/8/layout/gear1"/>
    <dgm:cxn modelId="{22C40163-9B05-4BA5-B7B6-4888110182D7}" type="presParOf" srcId="{0C63B034-FE48-4473-8745-689142664700}" destId="{310294BE-F1E5-4CAB-8740-D694DF985DF0}" srcOrd="3" destOrd="0" presId="urn:microsoft.com/office/officeart/2005/8/layout/gear1"/>
    <dgm:cxn modelId="{6E95FAD7-5ECC-4204-905E-552EC9271672}" type="presParOf" srcId="{0C63B034-FE48-4473-8745-689142664700}" destId="{1D6D7150-5B0F-45A9-BD15-F43716274717}" srcOrd="4" destOrd="0" presId="urn:microsoft.com/office/officeart/2005/8/layout/gear1"/>
    <dgm:cxn modelId="{3EB00F57-938A-4E5F-9A22-FED77229A064}" type="presParOf" srcId="{0C63B034-FE48-4473-8745-689142664700}" destId="{886F24D3-33B6-4C62-9EF4-8180D235B5E5}" srcOrd="5" destOrd="0" presId="urn:microsoft.com/office/officeart/2005/8/layout/gear1"/>
    <dgm:cxn modelId="{4C4681B4-EE08-41F0-9C89-532D0566BF3D}" type="presParOf" srcId="{0C63B034-FE48-4473-8745-689142664700}" destId="{02FC8666-8515-449C-945E-2089739B56F5}" srcOrd="6" destOrd="0" presId="urn:microsoft.com/office/officeart/2005/8/layout/gear1"/>
    <dgm:cxn modelId="{9E80553D-5B84-48F6-B756-03637C6732B1}" type="presParOf" srcId="{0C63B034-FE48-4473-8745-689142664700}" destId="{1E9F8F27-ADF0-46D3-976D-9B0E6A4D7F1E}" srcOrd="7" destOrd="0" presId="urn:microsoft.com/office/officeart/2005/8/layout/gear1"/>
    <dgm:cxn modelId="{9F226E9E-88A7-4D2E-B1D6-8E2CF152435B}" type="presParOf" srcId="{0C63B034-FE48-4473-8745-689142664700}" destId="{D962ABDE-FC6D-4FE6-AB3E-FF520E30F76A}" srcOrd="8" destOrd="0" presId="urn:microsoft.com/office/officeart/2005/8/layout/gear1"/>
    <dgm:cxn modelId="{08824DE3-1086-489F-AC89-F7D4BAE5E4BD}" type="presParOf" srcId="{0C63B034-FE48-4473-8745-689142664700}" destId="{91B891E6-9685-41C5-BC83-FCBDFE83CB75}" srcOrd="9" destOrd="0" presId="urn:microsoft.com/office/officeart/2005/8/layout/gear1"/>
    <dgm:cxn modelId="{9B5BE4FF-B0D5-49BE-8AE8-24A05CDD5088}" type="presParOf" srcId="{0C63B034-FE48-4473-8745-689142664700}" destId="{3D4A297E-F68F-403B-AA7E-47EF94CA2CE4}" srcOrd="10" destOrd="0" presId="urn:microsoft.com/office/officeart/2005/8/layout/gear1"/>
    <dgm:cxn modelId="{9888268C-F120-4C6F-B290-4B0A5F0D58E3}" type="presParOf" srcId="{0C63B034-FE48-4473-8745-689142664700}" destId="{84BFE692-5228-4A90-B7EA-ABE5E4FABC0F}" srcOrd="11" destOrd="0" presId="urn:microsoft.com/office/officeart/2005/8/layout/gear1"/>
    <dgm:cxn modelId="{8C16E815-F440-474D-94FA-105C92DF9463}" type="presParOf" srcId="{0C63B034-FE48-4473-8745-689142664700}" destId="{5827AE0B-63A1-4233-8391-F7529319B96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439BD-2344-4B2C-864A-078C70FCF2DB}">
      <dsp:nvSpPr>
        <dsp:cNvPr id="0" name=""/>
        <dsp:cNvSpPr/>
      </dsp:nvSpPr>
      <dsp:spPr>
        <a:xfrm>
          <a:off x="2981463" y="2323147"/>
          <a:ext cx="2839402" cy="2839402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节能管理</a:t>
          </a:r>
          <a:endParaRPr lang="en-US" altLang="zh-CN" sz="2500" kern="1200" dirty="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设计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建造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运行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改造</a:t>
          </a:r>
          <a:endParaRPr lang="zh-CN" altLang="en-US" sz="1800" kern="1200" dirty="0"/>
        </a:p>
      </dsp:txBody>
      <dsp:txXfrm>
        <a:off x="3552309" y="2988263"/>
        <a:ext cx="1697710" cy="1459512"/>
      </dsp:txXfrm>
    </dsp:sp>
    <dsp:sp modelId="{310294BE-F1E5-4CAB-8740-D694DF985DF0}">
      <dsp:nvSpPr>
        <dsp:cNvPr id="0" name=""/>
        <dsp:cNvSpPr/>
      </dsp:nvSpPr>
      <dsp:spPr>
        <a:xfrm>
          <a:off x="1329447" y="1652016"/>
          <a:ext cx="2065020" cy="206502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信息平台</a:t>
          </a:r>
          <a:endParaRPr lang="zh-CN" altLang="en-US" sz="2900" kern="1200" dirty="0"/>
        </a:p>
      </dsp:txBody>
      <dsp:txXfrm>
        <a:off x="1849322" y="2175033"/>
        <a:ext cx="1025270" cy="1018986"/>
      </dsp:txXfrm>
    </dsp:sp>
    <dsp:sp modelId="{02FC8666-8515-449C-945E-2089739B56F5}">
      <dsp:nvSpPr>
        <dsp:cNvPr id="0" name=""/>
        <dsp:cNvSpPr/>
      </dsp:nvSpPr>
      <dsp:spPr>
        <a:xfrm rot="20700000">
          <a:off x="2486069" y="227362"/>
          <a:ext cx="2023298" cy="2023298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技术服务</a:t>
          </a:r>
          <a:endParaRPr lang="zh-CN" altLang="en-US" sz="2900" kern="1200" dirty="0"/>
        </a:p>
      </dsp:txBody>
      <dsp:txXfrm rot="-20700000">
        <a:off x="2929838" y="671131"/>
        <a:ext cx="1135761" cy="1135761"/>
      </dsp:txXfrm>
    </dsp:sp>
    <dsp:sp modelId="{3D4A297E-F68F-403B-AA7E-47EF94CA2CE4}">
      <dsp:nvSpPr>
        <dsp:cNvPr id="0" name=""/>
        <dsp:cNvSpPr/>
      </dsp:nvSpPr>
      <dsp:spPr>
        <a:xfrm>
          <a:off x="2773908" y="1888531"/>
          <a:ext cx="3634435" cy="3634435"/>
        </a:xfrm>
        <a:prstGeom prst="circularArrow">
          <a:avLst>
            <a:gd name="adj1" fmla="val 4688"/>
            <a:gd name="adj2" fmla="val 299029"/>
            <a:gd name="adj3" fmla="val 2535281"/>
            <a:gd name="adj4" fmla="val 15820696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FE692-5228-4A90-B7EA-ABE5E4FABC0F}">
      <dsp:nvSpPr>
        <dsp:cNvPr id="0" name=""/>
        <dsp:cNvSpPr/>
      </dsp:nvSpPr>
      <dsp:spPr>
        <a:xfrm>
          <a:off x="963736" y="1190949"/>
          <a:ext cx="2640644" cy="264064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7AE0B-63A1-4233-8391-F7529319B96E}">
      <dsp:nvSpPr>
        <dsp:cNvPr id="0" name=""/>
        <dsp:cNvSpPr/>
      </dsp:nvSpPr>
      <dsp:spPr>
        <a:xfrm>
          <a:off x="2018060" y="-219970"/>
          <a:ext cx="2847146" cy="284714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4AB51-7856-4126-BE95-17869D351DBA}" type="datetimeFigureOut">
              <a:rPr lang="zh-CN" altLang="en-US" smtClean="0"/>
              <a:t>2013/4/18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9C89A-5E6C-43C6-94B9-F6E3CC13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42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92A24-593E-4D04-9590-2ED014E9BA7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7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宫亦斐\2011.10.13 Vi介绍PPT\背景副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706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16632"/>
            <a:ext cx="8207375" cy="5921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8208143" cy="5162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9457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E:\宫亦斐\2011.10.13 Vi介绍PPT\内页背景副本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07375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5825" y="6453188"/>
            <a:ext cx="143986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>
                <a:ea typeface="华文细黑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53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15913"/>
            <a:ext cx="8207375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华文细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  <a:ea typeface="华文细黑" pitchFamily="2" charset="-122"/>
          <a:cs typeface="华文细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  <a:ea typeface="华文细黑" pitchFamily="2" charset="-122"/>
          <a:cs typeface="华文细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  <a:ea typeface="华文细黑" pitchFamily="2" charset="-122"/>
          <a:cs typeface="华文细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  <a:ea typeface="华文细黑" pitchFamily="2" charset="-122"/>
          <a:cs typeface="华文细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  <a:ea typeface="华文细黑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  <a:ea typeface="华文细黑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  <a:ea typeface="华文细黑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  <a:ea typeface="华文细黑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华文细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  <a:cs typeface="华文细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1600">
          <a:solidFill>
            <a:schemeClr val="tx1"/>
          </a:solidFill>
          <a:latin typeface="+mn-lt"/>
          <a:ea typeface="+mn-ea"/>
          <a:cs typeface="华文细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kumimoji="1" sz="1400">
          <a:solidFill>
            <a:schemeClr val="tx1"/>
          </a:solidFill>
          <a:latin typeface="+mn-lt"/>
          <a:ea typeface="+mn-ea"/>
          <a:cs typeface="华文细黑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华文细黑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emf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3.png"/><Relationship Id="rId5" Type="http://schemas.openxmlformats.org/officeDocument/2006/relationships/image" Target="../media/image72.emf"/><Relationship Id="rId4" Type="http://schemas.openxmlformats.org/officeDocument/2006/relationships/oleObject" Target="../embeddings/oleObject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63688" y="2636838"/>
            <a:ext cx="583264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华文细黑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  <a:cs typeface="华文细黑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  <a:cs typeface="华文细黑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  <a:cs typeface="华文细黑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  <a:cs typeface="华文细黑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能源管理平台介绍与应用</a:t>
            </a:r>
            <a:endParaRPr lang="zh-CN" altLang="en-US" sz="4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743325" y="3789363"/>
            <a:ext cx="4500563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n"/>
              <a:defRPr kumimoji="1" sz="14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0" lang="zh-CN" altLang="en-US" dirty="0" smtClean="0">
                <a:latin typeface="方正大黑简体"/>
                <a:ea typeface="方正大黑简体"/>
                <a:cs typeface="方正大黑简体"/>
              </a:rPr>
              <a:t>北京博锐尚格节能技术有限公司</a:t>
            </a:r>
            <a:endParaRPr kumimoji="0" lang="en-US" altLang="zh-CN" dirty="0" smtClean="0">
              <a:latin typeface="方正大黑简体"/>
              <a:ea typeface="方正大黑简体"/>
              <a:cs typeface="方正大黑简体"/>
            </a:endParaRPr>
          </a:p>
          <a:p>
            <a:r>
              <a:rPr kumimoji="0" lang="en-US" altLang="zh-CN" dirty="0" smtClean="0">
                <a:latin typeface="方正大黑简体"/>
                <a:ea typeface="方正大黑简体"/>
                <a:cs typeface="方正大黑简体"/>
              </a:rPr>
              <a:t>2013</a:t>
            </a:r>
            <a:r>
              <a:rPr kumimoji="0" lang="zh-CN" altLang="en-US" dirty="0" smtClean="0">
                <a:latin typeface="方正大黑简体"/>
                <a:ea typeface="方正大黑简体"/>
                <a:cs typeface="方正大黑简体"/>
              </a:rPr>
              <a:t>年</a:t>
            </a:r>
            <a:r>
              <a:rPr kumimoji="0" lang="en-US" altLang="zh-CN" dirty="0" smtClean="0">
                <a:latin typeface="方正大黑简体"/>
                <a:ea typeface="方正大黑简体"/>
                <a:cs typeface="方正大黑简体"/>
              </a:rPr>
              <a:t>4</a:t>
            </a:r>
            <a:r>
              <a:rPr kumimoji="0" lang="zh-CN" altLang="en-US" dirty="0" smtClean="0">
                <a:latin typeface="方正大黑简体"/>
                <a:ea typeface="方正大黑简体"/>
                <a:cs typeface="方正大黑简体"/>
              </a:rPr>
              <a:t>月</a:t>
            </a:r>
            <a:r>
              <a:rPr kumimoji="0" lang="en-US" altLang="zh-CN" dirty="0" smtClean="0">
                <a:latin typeface="方正大黑简体"/>
                <a:ea typeface="方正大黑简体"/>
                <a:cs typeface="方正大黑简体"/>
              </a:rPr>
              <a:t>18</a:t>
            </a:r>
            <a:r>
              <a:rPr kumimoji="0" lang="zh-CN" altLang="en-US" dirty="0" smtClean="0">
                <a:latin typeface="方正大黑简体"/>
                <a:ea typeface="方正大黑简体"/>
                <a:cs typeface="方正大黑简体"/>
              </a:rPr>
              <a:t>日</a:t>
            </a:r>
            <a:endParaRPr kumimoji="0" lang="zh-CN" altLang="en-US" dirty="0" smtClean="0">
              <a:latin typeface="方正大黑简体"/>
              <a:ea typeface="方正大黑简体"/>
              <a:cs typeface="方正大黑简体"/>
            </a:endParaRPr>
          </a:p>
        </p:txBody>
      </p:sp>
    </p:spTree>
    <p:extLst>
      <p:ext uri="{BB962C8B-B14F-4D97-AF65-F5344CB8AC3E}">
        <p14:creationId xmlns:p14="http://schemas.microsoft.com/office/powerpoint/2010/main" val="16354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：分项能耗对比管理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" y="2852936"/>
            <a:ext cx="4201939" cy="2736304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708920"/>
            <a:ext cx="4850025" cy="3168352"/>
          </a:xfrm>
          <a:prstGeom prst="rect">
            <a:avLst/>
          </a:prstGeom>
          <a:noFill/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68313" y="1125538"/>
            <a:ext cx="8208143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能源管理平台 的首要任务是将建筑总能耗分解到不同的用户和不同的系统，给出</a:t>
            </a:r>
            <a:r>
              <a:rPr lang="zh-CN" altLang="en-US" sz="2400" dirty="0">
                <a:solidFill>
                  <a:srgbClr val="0000FF"/>
                </a:solidFill>
              </a:rPr>
              <a:t>分户、分项能耗</a:t>
            </a:r>
            <a:r>
              <a:rPr lang="zh-CN" altLang="en-US" sz="2400" dirty="0"/>
              <a:t>，为节能管理提供数据基础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816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：分项能耗对比管理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对比同类建筑的分项能耗指标，可以帮助每个建筑准确定位各自</a:t>
            </a:r>
            <a:r>
              <a:rPr lang="zh-CN" altLang="en-US" sz="2400" dirty="0" smtClean="0">
                <a:solidFill>
                  <a:srgbClr val="FF0000"/>
                </a:solidFill>
              </a:rPr>
              <a:t>分项用能水平高低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80" y="2133491"/>
            <a:ext cx="3581296" cy="2339315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2856"/>
            <a:ext cx="3586284" cy="2344302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00" y="4469074"/>
            <a:ext cx="3586284" cy="2344302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64086"/>
            <a:ext cx="3596260" cy="2349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44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en-US" dirty="0"/>
              <a:t>分项能耗对比管理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考虑不同项目功能面积比例的差异性，不同分项的</a:t>
            </a:r>
            <a:r>
              <a:rPr lang="zh-CN" altLang="en-US" sz="2400" dirty="0"/>
              <a:t>能耗</a:t>
            </a:r>
            <a:r>
              <a:rPr lang="zh-CN" altLang="en-US" sz="2400" dirty="0" smtClean="0"/>
              <a:t>指标以</a:t>
            </a:r>
            <a:r>
              <a:rPr lang="zh-CN" altLang="en-US" sz="2400" dirty="0" smtClean="0">
                <a:solidFill>
                  <a:srgbClr val="0000FF"/>
                </a:solidFill>
              </a:rPr>
              <a:t>“分项能耗除以相应的功能面积”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2" y="2420888"/>
            <a:ext cx="357845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599692"/>
              </p:ext>
            </p:extLst>
          </p:nvPr>
        </p:nvGraphicFramePr>
        <p:xfrm>
          <a:off x="4139953" y="2492896"/>
          <a:ext cx="4593458" cy="3247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Acrobat Document" r:id="rId4" imgW="11344265" imgH="8019997" progId="AcroExch.Document.7">
                  <p:embed/>
                </p:oleObj>
              </mc:Choice>
              <mc:Fallback>
                <p:oleObj name="Acrobat Document" r:id="rId4" imgW="11344265" imgH="8019997" progId="AcroExch.Document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3" y="2492896"/>
                        <a:ext cx="4593458" cy="3247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03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：分项能耗对比管理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能耗高的项目积极查找原因，努力整改；能耗低的项目应总结设计、运行两方面的经验，并在集团内推广</a:t>
            </a:r>
            <a:endParaRPr lang="zh-CN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6696744" cy="4381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35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：分项能耗对比管理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对比前三名和后三名的能耗曲线，发现各项目在运行管控方式、峰值能耗密度方面的差异性</a:t>
            </a:r>
            <a:endParaRPr lang="zh-CN" alt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601" y="2068225"/>
            <a:ext cx="6702767" cy="438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87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：准确核算节能量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在建筑节能行业中，节能服务公司普遍存在夸大节能量、虚报节能量的作法，能耗管理平台提供了客观的能耗标尺，可准确的核算改造前后的节能效果</a:t>
            </a:r>
            <a:endParaRPr lang="zh-CN" altLang="en-US" sz="2400" dirty="0"/>
          </a:p>
        </p:txBody>
      </p:sp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7"/>
          <a:stretch/>
        </p:blipFill>
        <p:spPr bwMode="auto">
          <a:xfrm>
            <a:off x="251520" y="2924944"/>
            <a:ext cx="4392488" cy="2462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58" y="3010351"/>
            <a:ext cx="4693654" cy="25788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474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：指导配电系统设计、运行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利用能耗管理平台可获得各支路、各变压器全年逐时的能耗数据，帮助检验设计选型的实际裕度大小</a:t>
            </a:r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081" y="2348880"/>
            <a:ext cx="6238255" cy="4331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72952" y="1964181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00FF"/>
                </a:solidFill>
              </a:rPr>
              <a:t>4</a:t>
            </a:r>
            <a:r>
              <a:rPr lang="zh-CN" altLang="en-US" dirty="0" smtClean="0">
                <a:solidFill>
                  <a:srgbClr val="0000FF"/>
                </a:solidFill>
              </a:rPr>
              <a:t>类典型变压器负荷延时曲线图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6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：指导配电系统设计、运行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传统的配电系统设计方法</a:t>
            </a:r>
            <a:r>
              <a:rPr lang="zh-CN" altLang="zh-CN" sz="2400" dirty="0"/>
              <a:t>不能很好的控制商场变压器容量，</a:t>
            </a:r>
            <a:r>
              <a:rPr lang="zh-CN" altLang="zh-CN" sz="2400" dirty="0" smtClean="0"/>
              <a:t>导致</a:t>
            </a:r>
            <a:r>
              <a:rPr lang="zh-CN" altLang="en-US" sz="2400" dirty="0" smtClean="0"/>
              <a:t>各变压器的裕度存在显著差异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18188"/>
            <a:ext cx="6840760" cy="425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9732" y="2020198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00FF"/>
                </a:solidFill>
              </a:rPr>
              <a:t>4</a:t>
            </a:r>
            <a:r>
              <a:rPr lang="zh-CN" altLang="en-US" dirty="0" smtClean="0">
                <a:solidFill>
                  <a:srgbClr val="0000FF"/>
                </a:solidFill>
              </a:rPr>
              <a:t>个万达项目变压器全年最大负载率统计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82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：指导配电系统设计、运行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低负载率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裕度不均匀的主要危害：</a:t>
            </a:r>
            <a:r>
              <a:rPr lang="zh-CN" altLang="zh-CN" sz="2400" dirty="0"/>
              <a:t>变配电系统建设初投资存在</a:t>
            </a:r>
            <a:r>
              <a:rPr lang="zh-CN" altLang="zh-CN" sz="2400" dirty="0" smtClean="0"/>
              <a:t>浪费</a:t>
            </a:r>
            <a:r>
              <a:rPr lang="zh-CN" altLang="en-US" sz="2400" dirty="0" smtClean="0"/>
              <a:t>；变压器低负载运行的损耗较大</a:t>
            </a:r>
            <a:endParaRPr lang="zh-CN" altLang="en-US" sz="2400" dirty="0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5568013" cy="3638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129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：指导配电系统设计、运行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如何在设计之初，科学的选择各变压器的容量、科学的搭配负载？答案：利用同类项目积累的电耗数据，建立新的负荷预测方法</a:t>
            </a:r>
            <a:endParaRPr lang="zh-CN" altLang="en-US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85591"/>
            <a:ext cx="8615058" cy="31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95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能源管理平台介绍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原理</a:t>
            </a:r>
            <a:r>
              <a:rPr lang="zh-CN" altLang="en-US" dirty="0" smtClean="0"/>
              <a:t>、</a:t>
            </a:r>
            <a:r>
              <a:rPr lang="zh-CN" altLang="en-US" dirty="0"/>
              <a:t>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在万达的部署情况，历史及未来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平台功能简介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应用</a:t>
            </a:r>
            <a:r>
              <a:rPr lang="zh-CN" altLang="en-US" dirty="0" smtClean="0"/>
              <a:t>能源管理平台开展管理的方法及案例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基于能源</a:t>
            </a:r>
            <a:r>
              <a:rPr lang="zh-CN" altLang="en-US" dirty="0" smtClean="0"/>
              <a:t>管理</a:t>
            </a:r>
            <a:r>
              <a:rPr lang="zh-CN" altLang="en-US" dirty="0" smtClean="0"/>
              <a:t>平台的专项技术服务介绍</a:t>
            </a:r>
          </a:p>
        </p:txBody>
      </p:sp>
    </p:spTree>
    <p:extLst>
      <p:ext uri="{BB962C8B-B14F-4D97-AF65-F5344CB8AC3E}">
        <p14:creationId xmlns:p14="http://schemas.microsoft.com/office/powerpoint/2010/main" val="422066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：与租户的配电容量谈判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以肯德基为例</a:t>
            </a:r>
            <a:endParaRPr lang="zh-CN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12" y="1700808"/>
            <a:ext cx="3726198" cy="243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6919" y="1700808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镇江万达</a:t>
            </a:r>
            <a:r>
              <a:rPr lang="en-US" altLang="zh-CN" sz="1600" dirty="0" smtClean="0"/>
              <a:t>KFC</a:t>
            </a:r>
            <a:r>
              <a:rPr lang="zh-CN" altLang="en-US" sz="1600" dirty="0" smtClean="0"/>
              <a:t>负荷延时曲线图</a:t>
            </a:r>
            <a:endParaRPr lang="zh-CN" altLang="en-US" sz="16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10" y="1700808"/>
            <a:ext cx="3726198" cy="243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1700808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廊坊万达</a:t>
            </a:r>
            <a:r>
              <a:rPr lang="en-US" altLang="zh-CN" sz="1600" dirty="0" smtClean="0"/>
              <a:t>KFC</a:t>
            </a:r>
            <a:r>
              <a:rPr lang="zh-CN" altLang="en-US" sz="1600" dirty="0" smtClean="0"/>
              <a:t>负荷延时曲线图</a:t>
            </a:r>
            <a:endParaRPr lang="zh-CN" altLang="en-US" sz="1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12" y="4221088"/>
            <a:ext cx="3726198" cy="243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26919" y="423041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北京石景山万达</a:t>
            </a:r>
            <a:r>
              <a:rPr lang="en-US" altLang="zh-CN" sz="1600" dirty="0" smtClean="0"/>
              <a:t>KFC</a:t>
            </a:r>
            <a:r>
              <a:rPr lang="zh-CN" altLang="en-US" sz="1600" dirty="0" smtClean="0"/>
              <a:t>负荷延时曲线图</a:t>
            </a:r>
            <a:endParaRPr lang="zh-CN" altLang="en-US" sz="16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10" y="4221088"/>
            <a:ext cx="3726198" cy="243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05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：冷站单位制冷量能源成本（冷价）对比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冷价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单位：元</a:t>
            </a:r>
            <a:r>
              <a:rPr lang="en-US" altLang="zh-CN" sz="2400" dirty="0" smtClean="0"/>
              <a:t>/kWh)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 </a:t>
            </a:r>
            <a:r>
              <a:rPr lang="zh-CN" altLang="en-US" sz="2400" dirty="0" smtClean="0"/>
              <a:t>冷站总电费 </a:t>
            </a:r>
            <a:r>
              <a:rPr lang="en-US" altLang="zh-CN" sz="2400" dirty="0" smtClean="0"/>
              <a:t>/ </a:t>
            </a:r>
            <a:r>
              <a:rPr lang="zh-CN" altLang="en-US" sz="2400" dirty="0" smtClean="0"/>
              <a:t>总制冷量</a:t>
            </a:r>
            <a:endParaRPr lang="en-US" altLang="zh-CN" sz="2400" dirty="0" smtClean="0"/>
          </a:p>
          <a:p>
            <a:r>
              <a:rPr lang="zh-CN" altLang="en-US" sz="2400" dirty="0" smtClean="0"/>
              <a:t>归一化冷价 </a:t>
            </a:r>
            <a:r>
              <a:rPr lang="en-US" altLang="zh-CN" sz="2400" dirty="0" smtClean="0"/>
              <a:t>= </a:t>
            </a:r>
            <a:r>
              <a:rPr lang="zh-CN" altLang="en-US" sz="2400" dirty="0" smtClean="0"/>
              <a:t>冷站总电耗 * 归一化逐时电价 </a:t>
            </a:r>
            <a:r>
              <a:rPr lang="en-US" altLang="zh-CN" sz="2400" dirty="0" smtClean="0"/>
              <a:t>/ </a:t>
            </a:r>
            <a:r>
              <a:rPr lang="zh-CN" altLang="en-US" sz="2400" dirty="0" smtClean="0"/>
              <a:t>总制冷量</a:t>
            </a:r>
            <a:endParaRPr lang="zh-CN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48880"/>
            <a:ext cx="4651651" cy="302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61" y="2348880"/>
            <a:ext cx="4651651" cy="302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96" y="5378855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结论：</a:t>
            </a:r>
            <a:r>
              <a:rPr lang="en-US" altLang="zh-CN" dirty="0" smtClean="0"/>
              <a:t>1. </a:t>
            </a:r>
            <a:r>
              <a:rPr lang="zh-CN" altLang="en-US" dirty="0" smtClean="0"/>
              <a:t>各项目冷价差异显著 </a:t>
            </a:r>
            <a:r>
              <a:rPr lang="en-US" altLang="zh-CN" dirty="0" smtClean="0"/>
              <a:t>2. </a:t>
            </a:r>
            <a:r>
              <a:rPr lang="zh-CN" altLang="en-US" dirty="0" smtClean="0"/>
              <a:t>水蓄冷的冷站与普通冷站相比优势不明显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90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6</a:t>
            </a:r>
            <a:r>
              <a:rPr lang="zh-CN" altLang="en-US" dirty="0" smtClean="0"/>
              <a:t>：服务品质参数量化记录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19"/>
            <a:ext cx="7128792" cy="590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413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7</a:t>
            </a:r>
            <a:r>
              <a:rPr lang="zh-CN" altLang="en-US" dirty="0" smtClean="0"/>
              <a:t>：</a:t>
            </a:r>
            <a:r>
              <a:rPr lang="zh-CN" altLang="zh-CN" dirty="0"/>
              <a:t>冰蓄冷系统保值增值案例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zh-CN" sz="2400" dirty="0"/>
              <a:t>某商场冷站系统中增加投资数千万元，采用了大容量的冰蓄冷系统，但蓄冷效果并不理想，实际蓄</a:t>
            </a:r>
            <a:r>
              <a:rPr lang="zh-CN" altLang="zh-CN" sz="2400" dirty="0" smtClean="0"/>
              <a:t>冷偏</a:t>
            </a:r>
            <a:r>
              <a:rPr lang="zh-CN" altLang="zh-CN" sz="2400" dirty="0"/>
              <a:t>低</a:t>
            </a:r>
            <a:endParaRPr lang="zh-CN" altLang="en-US" sz="2400" dirty="0"/>
          </a:p>
        </p:txBody>
      </p:sp>
      <p:pic>
        <p:nvPicPr>
          <p:cNvPr id="4" name="图片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6192688" cy="4402747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7038528" y="2780928"/>
            <a:ext cx="1709936" cy="2621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调研结果表明，运行管理人员缺乏关键冷量数据、关键运行参数的支持，是导致冰蓄冷系统运行效果不佳的主要原因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002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7</a:t>
            </a:r>
            <a:r>
              <a:rPr lang="zh-CN" altLang="en-US" dirty="0" smtClean="0"/>
              <a:t>：</a:t>
            </a:r>
            <a:r>
              <a:rPr lang="zh-CN" altLang="zh-CN" dirty="0"/>
              <a:t>冰蓄冷系统保值增值案例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zh-CN" sz="2400" dirty="0"/>
              <a:t>在冷站中陆续布置了多个临时性测点以采集关键运行参数</a:t>
            </a: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36660"/>
              </p:ext>
            </p:extLst>
          </p:nvPr>
        </p:nvGraphicFramePr>
        <p:xfrm>
          <a:off x="683570" y="2204863"/>
          <a:ext cx="7848870" cy="3672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5345"/>
                <a:gridCol w="1681684"/>
                <a:gridCol w="1772750"/>
                <a:gridCol w="2229091"/>
              </a:tblGrid>
              <a:tr h="612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关键运行参数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测点类型、数量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数据采集时间、频率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备注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2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各主机制冷量、系统蓄冷</a:t>
                      </a:r>
                      <a:r>
                        <a:rPr lang="en-US" sz="1600" kern="100" dirty="0">
                          <a:effectLst/>
                        </a:rPr>
                        <a:t>/</a:t>
                      </a:r>
                      <a:r>
                        <a:rPr lang="zh-CN" sz="1600" kern="100" dirty="0">
                          <a:effectLst/>
                        </a:rPr>
                        <a:t>融冰量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流量计×</a:t>
                      </a:r>
                      <a:r>
                        <a:rPr lang="en-US" sz="1600" kern="100">
                          <a:effectLst/>
                        </a:rPr>
                        <a:t>3</a:t>
                      </a:r>
                      <a:r>
                        <a:rPr lang="zh-CN" sz="1600" kern="100">
                          <a:effectLst/>
                        </a:rPr>
                        <a:t>，温度计×</a:t>
                      </a:r>
                      <a:r>
                        <a:rPr lang="en-US" sz="1600" kern="100">
                          <a:effectLst/>
                        </a:rPr>
                        <a:t>32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整个夏季，</a:t>
                      </a:r>
                      <a:r>
                        <a:rPr lang="en-US" sz="1600" kern="100">
                          <a:effectLst/>
                        </a:rPr>
                        <a:t>30min</a:t>
                      </a:r>
                      <a:r>
                        <a:rPr lang="zh-CN" sz="1600" kern="100">
                          <a:effectLst/>
                        </a:rPr>
                        <a:t>一次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2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冷机状态参数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---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</a:t>
                      </a:r>
                      <a:r>
                        <a:rPr lang="zh-CN" sz="1600" kern="100">
                          <a:effectLst/>
                        </a:rPr>
                        <a:t>×</a:t>
                      </a:r>
                      <a:r>
                        <a:rPr lang="en-US" sz="1600" kern="100">
                          <a:effectLst/>
                        </a:rPr>
                        <a:t>24h</a:t>
                      </a:r>
                      <a:r>
                        <a:rPr lang="zh-CN" sz="1600" kern="100">
                          <a:effectLst/>
                        </a:rPr>
                        <a:t>，</a:t>
                      </a:r>
                      <a:r>
                        <a:rPr lang="en-US" sz="1600" kern="100">
                          <a:effectLst/>
                        </a:rPr>
                        <a:t>1</a:t>
                      </a:r>
                      <a:r>
                        <a:rPr lang="zh-CN" sz="1600" kern="100">
                          <a:effectLst/>
                        </a:rPr>
                        <a:t>小时一次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从冷机面板上人工抄录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2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板换前后温度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温度计×</a:t>
                      </a: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整个夏季，</a:t>
                      </a:r>
                      <a:r>
                        <a:rPr lang="en-US" sz="1600" kern="100">
                          <a:effectLst/>
                        </a:rPr>
                        <a:t>30min</a:t>
                      </a:r>
                      <a:r>
                        <a:rPr lang="zh-CN" sz="1600" kern="100">
                          <a:effectLst/>
                        </a:rPr>
                        <a:t>一次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2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水系统各节点压力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水压表×</a:t>
                      </a:r>
                      <a:r>
                        <a:rPr lang="en-US" sz="1600" kern="100">
                          <a:effectLst/>
                        </a:rPr>
                        <a:t>60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每种常见工况一次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利用系统原有压力表，校验后使用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2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油冷却器温度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温度计×</a:t>
                      </a: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24h</a:t>
                      </a:r>
                      <a:r>
                        <a:rPr lang="zh-CN" sz="1600" kern="100">
                          <a:effectLst/>
                        </a:rPr>
                        <a:t>，</a:t>
                      </a:r>
                      <a:r>
                        <a:rPr lang="en-US" sz="1600" kern="100">
                          <a:effectLst/>
                        </a:rPr>
                        <a:t>30min</a:t>
                      </a:r>
                      <a:r>
                        <a:rPr lang="zh-CN" sz="1600" kern="100">
                          <a:effectLst/>
                        </a:rPr>
                        <a:t>一次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用于判断冷机故障原因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5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7</a:t>
            </a:r>
            <a:r>
              <a:rPr lang="zh-CN" altLang="en-US" dirty="0"/>
              <a:t>：</a:t>
            </a:r>
            <a:r>
              <a:rPr lang="zh-CN" altLang="zh-CN" dirty="0"/>
              <a:t>冰蓄冷系统保值增值案例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在上述数据的支持下，冰蓄冷系统实际蓄冷效果得到了显著提升，冷站运行费用当年节省</a:t>
            </a:r>
            <a:r>
              <a:rPr lang="en-US" altLang="zh-CN" sz="2400" dirty="0" smtClean="0"/>
              <a:t>25%</a:t>
            </a:r>
            <a:endParaRPr lang="zh-CN" altLang="en-US" sz="2400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4320480" cy="2952328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4"/>
          <a:stretch/>
        </p:blipFill>
        <p:spPr bwMode="auto">
          <a:xfrm>
            <a:off x="4644008" y="2204864"/>
            <a:ext cx="4475804" cy="2714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5301208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为了持续改进、深入挖潜（仍有</a:t>
            </a:r>
            <a:r>
              <a:rPr lang="en-US" altLang="zh-CN" dirty="0" smtClean="0"/>
              <a:t>15%</a:t>
            </a:r>
            <a:r>
              <a:rPr lang="zh-CN" altLang="en-US" dirty="0" smtClean="0"/>
              <a:t>的节能空间），上述测点中一部分被整合到了该项目的能源管理平台中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365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8</a:t>
            </a:r>
            <a:r>
              <a:rPr lang="zh-CN" altLang="en-US" dirty="0" smtClean="0"/>
              <a:t>：冷却塔保值增值案例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大型商业建筑通常采用多个冷却塔模块，各模块性能是否一致？通过监控各模块回水温度，查找低效模块</a:t>
            </a:r>
            <a:endParaRPr lang="zh-CN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5418137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04427"/>
            <a:ext cx="3259271" cy="3448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576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8</a:t>
            </a:r>
            <a:r>
              <a:rPr lang="zh-CN" altLang="en-US" dirty="0"/>
              <a:t>：冷却塔保值增值案例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 smtClean="0"/>
              <a:t>广告牌遮挡严重影响了冷却塔的冷却效果，通过更换通风百叶的方式进行改造</a:t>
            </a:r>
            <a:endParaRPr lang="zh-CN" altLang="en-US" sz="2400" dirty="0"/>
          </a:p>
        </p:txBody>
      </p:sp>
      <p:pic>
        <p:nvPicPr>
          <p:cNvPr id="5" name="图片 4" descr="5.jpg"/>
          <p:cNvPicPr/>
          <p:nvPr/>
        </p:nvPicPr>
        <p:blipFill rotWithShape="1">
          <a:blip r:embed="rId2" cstate="print"/>
          <a:srcRect l="7364" t="4463" r="4458" b="3490"/>
          <a:stretch/>
        </p:blipFill>
        <p:spPr bwMode="auto">
          <a:xfrm>
            <a:off x="1691680" y="2132856"/>
            <a:ext cx="5904656" cy="42823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9836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9</a:t>
            </a:r>
            <a:r>
              <a:rPr lang="zh-CN" altLang="en-US" dirty="0" smtClean="0"/>
              <a:t>：多项目冷站能效对比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zh-CN" sz="2400" dirty="0"/>
              <a:t>美国暖通工程师学会（</a:t>
            </a:r>
            <a:r>
              <a:rPr lang="en-US" altLang="zh-CN" sz="2400" dirty="0"/>
              <a:t>ASHRAE</a:t>
            </a:r>
            <a:r>
              <a:rPr lang="zh-CN" altLang="zh-CN" sz="2400" dirty="0"/>
              <a:t>）提出的评价冷站效率的</a:t>
            </a:r>
            <a:r>
              <a:rPr lang="zh-CN" altLang="zh-CN" sz="2400" dirty="0" smtClean="0"/>
              <a:t>标尺</a:t>
            </a:r>
            <a:r>
              <a:rPr lang="zh-CN" altLang="en-US" sz="2400" dirty="0" smtClean="0"/>
              <a:t>如下</a:t>
            </a:r>
            <a:endParaRPr lang="zh-CN" altLang="en-US" sz="2400" dirty="0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7992888" cy="45038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59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9</a:t>
            </a:r>
            <a:r>
              <a:rPr lang="zh-CN" altLang="en-US" dirty="0"/>
              <a:t>：多项目冷站能效对比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23528" y="2874955"/>
            <a:ext cx="8181366" cy="1335315"/>
            <a:chOff x="467544" y="3018971"/>
            <a:chExt cx="8181366" cy="133531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34" b="1"/>
            <a:stretch/>
          </p:blipFill>
          <p:spPr bwMode="auto">
            <a:xfrm>
              <a:off x="467544" y="3018971"/>
              <a:ext cx="8167609" cy="913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725"/>
            <a:stretch/>
          </p:blipFill>
          <p:spPr bwMode="auto">
            <a:xfrm>
              <a:off x="481301" y="3933219"/>
              <a:ext cx="8167609" cy="4210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4934722" y="4221088"/>
            <a:ext cx="1365470" cy="1872208"/>
            <a:chOff x="5078738" y="4365104"/>
            <a:chExt cx="1365470" cy="1872208"/>
          </a:xfrm>
        </p:grpSpPr>
        <p:cxnSp>
          <p:nvCxnSpPr>
            <p:cNvPr id="8" name="直接箭头连接符 7"/>
            <p:cNvCxnSpPr>
              <a:stCxn id="9" idx="0"/>
            </p:cNvCxnSpPr>
            <p:nvPr/>
          </p:nvCxnSpPr>
          <p:spPr>
            <a:xfrm flipV="1">
              <a:off x="6084168" y="4365104"/>
              <a:ext cx="0" cy="12258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724128" y="5590981"/>
              <a:ext cx="72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FF0000"/>
                  </a:solidFill>
                </a:rPr>
                <a:t>FW</a:t>
              </a:r>
              <a:br>
                <a:rPr lang="en-US" altLang="zh-CN" b="1" dirty="0" smtClean="0">
                  <a:solidFill>
                    <a:srgbClr val="FF0000"/>
                  </a:solidFill>
                </a:rPr>
              </a:br>
              <a:r>
                <a:rPr lang="en-US" altLang="zh-CN" b="1" dirty="0" smtClean="0">
                  <a:solidFill>
                    <a:srgbClr val="FF0000"/>
                  </a:solidFill>
                </a:rPr>
                <a:t>2007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11" idx="0"/>
            </p:cNvCxnSpPr>
            <p:nvPr/>
          </p:nvCxnSpPr>
          <p:spPr>
            <a:xfrm flipV="1">
              <a:off x="5438778" y="4365104"/>
              <a:ext cx="0" cy="12258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78738" y="5590981"/>
              <a:ext cx="72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/>
                <a:t>DsH</a:t>
              </a:r>
              <a:r>
                <a:rPr lang="en-US" altLang="zh-CN" dirty="0" smtClean="0"/>
                <a:t/>
              </a:r>
              <a:br>
                <a:rPr lang="en-US" altLang="zh-CN" dirty="0" smtClean="0"/>
              </a:br>
              <a:r>
                <a:rPr lang="en-US" altLang="zh-CN" dirty="0" smtClean="0"/>
                <a:t>2007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20072" y="4221088"/>
            <a:ext cx="720080" cy="1377229"/>
            <a:chOff x="5724128" y="4354286"/>
            <a:chExt cx="720080" cy="1377229"/>
          </a:xfrm>
        </p:grpSpPr>
        <p:cxnSp>
          <p:nvCxnSpPr>
            <p:cNvPr id="13" name="直接箭头连接符 12"/>
            <p:cNvCxnSpPr/>
            <p:nvPr/>
          </p:nvCxnSpPr>
          <p:spPr>
            <a:xfrm flipV="1">
              <a:off x="6084168" y="4354286"/>
              <a:ext cx="0" cy="5868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724128" y="5085184"/>
              <a:ext cx="72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PP2</a:t>
              </a:r>
            </a:p>
            <a:p>
              <a:pPr algn="ctr"/>
              <a:r>
                <a:rPr lang="en-US" altLang="zh-CN" dirty="0" smtClean="0"/>
                <a:t>2010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987824" y="4221088"/>
            <a:ext cx="720080" cy="1872208"/>
            <a:chOff x="5724128" y="4365104"/>
            <a:chExt cx="720080" cy="1872208"/>
          </a:xfrm>
        </p:grpSpPr>
        <p:cxnSp>
          <p:nvCxnSpPr>
            <p:cNvPr id="16" name="直接箭头连接符 15"/>
            <p:cNvCxnSpPr>
              <a:stCxn id="17" idx="0"/>
            </p:cNvCxnSpPr>
            <p:nvPr/>
          </p:nvCxnSpPr>
          <p:spPr>
            <a:xfrm flipV="1">
              <a:off x="6084168" y="4365104"/>
              <a:ext cx="0" cy="12258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724128" y="5590981"/>
              <a:ext cx="72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FF0000"/>
                  </a:solidFill>
                </a:rPr>
                <a:t>FW</a:t>
              </a:r>
              <a:br>
                <a:rPr lang="en-US" altLang="zh-CN" b="1" dirty="0" smtClean="0">
                  <a:solidFill>
                    <a:srgbClr val="FF0000"/>
                  </a:solidFill>
                </a:rPr>
              </a:br>
              <a:r>
                <a:rPr lang="en-US" altLang="zh-CN" b="1" dirty="0" smtClean="0">
                  <a:solidFill>
                    <a:srgbClr val="FF0000"/>
                  </a:solidFill>
                </a:rPr>
                <a:t>2010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685278" y="4221088"/>
            <a:ext cx="720080" cy="1377229"/>
            <a:chOff x="5724128" y="4354286"/>
            <a:chExt cx="720080" cy="1377229"/>
          </a:xfrm>
        </p:grpSpPr>
        <p:cxnSp>
          <p:nvCxnSpPr>
            <p:cNvPr id="19" name="直接箭头连接符 18"/>
            <p:cNvCxnSpPr/>
            <p:nvPr/>
          </p:nvCxnSpPr>
          <p:spPr>
            <a:xfrm flipV="1">
              <a:off x="6084168" y="4354286"/>
              <a:ext cx="0" cy="5868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724128" y="5085184"/>
              <a:ext cx="72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PP1</a:t>
              </a:r>
              <a:br>
                <a:rPr lang="en-US" altLang="zh-CN" dirty="0" smtClean="0"/>
              </a:br>
              <a:r>
                <a:rPr lang="en-US" altLang="zh-CN" dirty="0" smtClean="0"/>
                <a:t>2011</a:t>
              </a:r>
              <a:endParaRPr lang="zh-CN" alt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67944" y="4184223"/>
            <a:ext cx="1008112" cy="2149206"/>
            <a:chOff x="5580112" y="4365105"/>
            <a:chExt cx="1008112" cy="2149206"/>
          </a:xfrm>
        </p:grpSpPr>
        <p:cxnSp>
          <p:nvCxnSpPr>
            <p:cNvPr id="22" name="直接箭头连接符 21"/>
            <p:cNvCxnSpPr>
              <a:stCxn id="23" idx="0"/>
            </p:cNvCxnSpPr>
            <p:nvPr/>
          </p:nvCxnSpPr>
          <p:spPr>
            <a:xfrm flipV="1">
              <a:off x="6084168" y="4365105"/>
              <a:ext cx="0" cy="12258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580112" y="5590981"/>
              <a:ext cx="10081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/>
                <a:t>DeH</a:t>
              </a:r>
              <a:r>
                <a:rPr lang="en-US" altLang="zh-CN" dirty="0" smtClean="0"/>
                <a:t>&amp;</a:t>
              </a:r>
              <a:br>
                <a:rPr lang="en-US" altLang="zh-CN" dirty="0" smtClean="0"/>
              </a:br>
              <a:r>
                <a:rPr lang="en-US" altLang="zh-CN" dirty="0" err="1" smtClean="0"/>
                <a:t>CmH</a:t>
              </a:r>
              <a:r>
                <a:rPr lang="en-US" altLang="zh-CN" dirty="0" smtClean="0"/>
                <a:t/>
              </a:r>
              <a:br>
                <a:rPr lang="en-US" altLang="zh-CN" dirty="0" smtClean="0"/>
              </a:br>
              <a:r>
                <a:rPr lang="en-US" altLang="zh-CN" dirty="0" smtClean="0"/>
                <a:t>2007</a:t>
              </a:r>
              <a:endParaRPr lang="zh-CN" altLang="en-US" dirty="0"/>
            </a:p>
          </p:txBody>
        </p:sp>
      </p:grpSp>
      <p:cxnSp>
        <p:nvCxnSpPr>
          <p:cNvPr id="24" name="直接箭头连接符 23"/>
          <p:cNvCxnSpPr/>
          <p:nvPr/>
        </p:nvCxnSpPr>
        <p:spPr>
          <a:xfrm flipH="1" flipV="1">
            <a:off x="6228184" y="4221089"/>
            <a:ext cx="432048" cy="864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0192" y="501317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LnH,2007</a:t>
            </a:r>
          </a:p>
          <a:p>
            <a:pPr algn="ctr"/>
            <a:r>
              <a:rPr lang="en-US" altLang="zh-CN" smtClean="0"/>
              <a:t>CG,2010</a:t>
            </a:r>
            <a:endParaRPr lang="zh-CN" altLang="en-US" dirty="0"/>
          </a:p>
        </p:txBody>
      </p:sp>
      <p:sp>
        <p:nvSpPr>
          <p:cNvPr id="26" name="下箭头 25"/>
          <p:cNvSpPr/>
          <p:nvPr/>
        </p:nvSpPr>
        <p:spPr>
          <a:xfrm>
            <a:off x="2843808" y="2025027"/>
            <a:ext cx="360040" cy="726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555776" y="1124744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最佳实践案例</a:t>
            </a:r>
            <a:r>
              <a:rPr lang="en-US" altLang="zh-CN" dirty="0" smtClean="0"/>
              <a:t>5.5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3045318" y="2777531"/>
            <a:ext cx="2174754" cy="33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19872" y="2062589"/>
            <a:ext cx="173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3.8</a:t>
            </a:r>
            <a:r>
              <a:rPr lang="zh-CN" altLang="en-US" dirty="0" smtClean="0"/>
              <a:t>到</a:t>
            </a:r>
            <a:r>
              <a:rPr lang="en-US" altLang="zh-CN" dirty="0" smtClean="0"/>
              <a:t>5.5</a:t>
            </a:r>
            <a:r>
              <a:rPr lang="zh-CN" altLang="en-US" dirty="0" smtClean="0"/>
              <a:t>，节能</a:t>
            </a:r>
            <a:r>
              <a:rPr lang="en-US" altLang="zh-CN" dirty="0" smtClean="0"/>
              <a:t>30%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1547664" y="4221088"/>
            <a:ext cx="1296144" cy="1654228"/>
            <a:chOff x="5436096" y="4354286"/>
            <a:chExt cx="1296144" cy="1654228"/>
          </a:xfrm>
        </p:grpSpPr>
        <p:cxnSp>
          <p:nvCxnSpPr>
            <p:cNvPr id="31" name="直接箭头连接符 30"/>
            <p:cNvCxnSpPr/>
            <p:nvPr/>
          </p:nvCxnSpPr>
          <p:spPr>
            <a:xfrm flipV="1">
              <a:off x="6084168" y="4354286"/>
              <a:ext cx="0" cy="5868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436096" y="5085184"/>
              <a:ext cx="1296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特灵发表的案例</a:t>
              </a:r>
              <a:r>
                <a:rPr lang="en-US" altLang="zh-CN" dirty="0" smtClean="0"/>
                <a:t/>
              </a:r>
              <a:br>
                <a:rPr lang="en-US" altLang="zh-CN" dirty="0" smtClean="0"/>
              </a:br>
              <a:r>
                <a:rPr lang="en-US" altLang="zh-CN" dirty="0" smtClean="0"/>
                <a:t>2007</a:t>
              </a:r>
              <a:endParaRPr lang="zh-CN" altLang="en-US" dirty="0"/>
            </a:p>
          </p:txBody>
        </p:sp>
      </p:grpSp>
      <p:sp>
        <p:nvSpPr>
          <p:cNvPr id="34" name="右大括号 33"/>
          <p:cNvSpPr/>
          <p:nvPr/>
        </p:nvSpPr>
        <p:spPr bwMode="auto">
          <a:xfrm rot="16200000">
            <a:off x="5997899" y="1698979"/>
            <a:ext cx="288032" cy="1694306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76056" y="1702549"/>
            <a:ext cx="208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我国</a:t>
            </a:r>
            <a:r>
              <a:rPr lang="en-US" altLang="zh-CN" dirty="0" smtClean="0"/>
              <a:t>80%</a:t>
            </a:r>
            <a:r>
              <a:rPr lang="zh-CN" altLang="en-US" dirty="0" smtClean="0"/>
              <a:t>以上的冷站项目处于此区间</a:t>
            </a:r>
            <a:endParaRPr lang="zh-CN" altLang="en-US" dirty="0"/>
          </a:p>
        </p:txBody>
      </p:sp>
      <p:sp>
        <p:nvSpPr>
          <p:cNvPr id="36" name="右大括号 35"/>
          <p:cNvSpPr/>
          <p:nvPr/>
        </p:nvSpPr>
        <p:spPr bwMode="auto">
          <a:xfrm rot="5400000">
            <a:off x="4852775" y="3997806"/>
            <a:ext cx="288032" cy="4623026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07904" y="6453336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香港的</a:t>
            </a:r>
            <a:r>
              <a:rPr lang="zh-CN" altLang="en-US" dirty="0"/>
              <a:t>一些</a:t>
            </a:r>
            <a:r>
              <a:rPr lang="zh-CN" altLang="en-US" dirty="0" smtClean="0"/>
              <a:t>冷站案例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51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能源管理平台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39552" y="5877272"/>
            <a:ext cx="8229600" cy="46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zh-CN" altLang="en-US" smtClean="0"/>
              <a:t>（分项、分户）能耗数据采集</a:t>
            </a:r>
            <a:r>
              <a:rPr lang="en-US" altLang="zh-CN" smtClean="0"/>
              <a:t>+</a:t>
            </a:r>
            <a:r>
              <a:rPr lang="zh-CN" altLang="en-US" smtClean="0"/>
              <a:t>可视化</a:t>
            </a:r>
            <a:r>
              <a:rPr lang="en-US" altLang="zh-CN" smtClean="0"/>
              <a:t>+</a:t>
            </a:r>
            <a:r>
              <a:rPr lang="zh-CN" altLang="en-US" smtClean="0"/>
              <a:t>分析系统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6" y="1412776"/>
            <a:ext cx="9137720" cy="4032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34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9</a:t>
            </a:r>
            <a:r>
              <a:rPr lang="zh-CN" altLang="en-US" dirty="0" smtClean="0"/>
              <a:t>：</a:t>
            </a:r>
            <a:r>
              <a:rPr lang="zh-CN" altLang="en-US" dirty="0"/>
              <a:t>多项目冷站能效对比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zh-CN" sz="2400" dirty="0"/>
              <a:t>国家标准</a:t>
            </a:r>
            <a:r>
              <a:rPr lang="en-US" altLang="zh-CN" sz="2400" dirty="0"/>
              <a:t>GBT17981-2007 </a:t>
            </a:r>
            <a:r>
              <a:rPr lang="zh-CN" altLang="zh-CN" sz="2400" dirty="0"/>
              <a:t>《空调系统经济运行》给出的空调系统经济运行指标体系及其限值</a:t>
            </a:r>
            <a:endParaRPr lang="zh-CN" altLang="en-US" sz="2400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7848872" cy="39903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0862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9</a:t>
            </a:r>
            <a:r>
              <a:rPr lang="zh-CN" altLang="en-US" dirty="0"/>
              <a:t>：多项目冷站能效对比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2010</a:t>
            </a:r>
            <a:r>
              <a:rPr lang="zh-CN" altLang="en-US" dirty="0" smtClean="0"/>
              <a:t>年北京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个不同类型项目冷站效率对比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9247" r="1293" b="18812"/>
          <a:stretch/>
        </p:blipFill>
        <p:spPr bwMode="auto">
          <a:xfrm>
            <a:off x="539552" y="1916832"/>
            <a:ext cx="8218429" cy="39604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5647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9</a:t>
            </a:r>
            <a:r>
              <a:rPr lang="zh-CN" altLang="en-US" dirty="0"/>
              <a:t>：多项目冷站能效对比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5"/>
            <a:ext cx="8352928" cy="516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61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：冷却水系统节能诊断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504" y="1412776"/>
            <a:ext cx="4680520" cy="278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7731" y="4581128"/>
            <a:ext cx="8568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商场面积：约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万平米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2010</a:t>
            </a:r>
            <a:r>
              <a:rPr lang="zh-CN" altLang="en-US" dirty="0" smtClean="0"/>
              <a:t>年诊断，发现冷却水循环泵能耗偏高、冷却水泵工作点左偏，开启两台水泵，实际工作扬程即达</a:t>
            </a:r>
            <a:r>
              <a:rPr lang="en-US" altLang="zh-CN" b="1" dirty="0" smtClean="0">
                <a:solidFill>
                  <a:srgbClr val="FF0000"/>
                </a:solidFill>
              </a:rPr>
              <a:t>40</a:t>
            </a:r>
            <a:r>
              <a:rPr lang="zh-CN" altLang="en-US" b="1" dirty="0" smtClean="0">
                <a:solidFill>
                  <a:srgbClr val="FF0000"/>
                </a:solidFill>
              </a:rPr>
              <a:t>米</a:t>
            </a:r>
            <a:r>
              <a:rPr lang="zh-CN" altLang="en-US" dirty="0" smtClean="0"/>
              <a:t>以上（设计开启</a:t>
            </a:r>
            <a:r>
              <a:rPr lang="en-US" altLang="zh-CN" dirty="0" smtClean="0"/>
              <a:t>5</a:t>
            </a:r>
            <a:r>
              <a:rPr lang="zh-CN" altLang="en-US" dirty="0" smtClean="0"/>
              <a:t>台时达到额定扬程</a:t>
            </a:r>
            <a:r>
              <a:rPr lang="en-US" altLang="zh-CN" dirty="0" smtClean="0"/>
              <a:t>35</a:t>
            </a:r>
            <a:r>
              <a:rPr lang="zh-CN" altLang="en-US" dirty="0" smtClean="0"/>
              <a:t>米），原因不明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2011</a:t>
            </a:r>
            <a:r>
              <a:rPr lang="zh-CN" altLang="en-US" dirty="0" smtClean="0"/>
              <a:t>年初在闭式冷却塔各模块前后增设压力表，终于发现问题！</a:t>
            </a:r>
            <a:endParaRPr lang="zh-CN" altLang="en-US" dirty="0"/>
          </a:p>
        </p:txBody>
      </p:sp>
      <p:pic>
        <p:nvPicPr>
          <p:cNvPr id="9" name="Picture 3" descr="E:\1 太古项目\1三里屯\原始数据\4月7日照片\IMG_01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68760"/>
            <a:ext cx="3950208" cy="296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53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10</a:t>
            </a:r>
            <a:r>
              <a:rPr lang="zh-CN" altLang="en-US" dirty="0"/>
              <a:t>：冷却水系统故障诊断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96752"/>
            <a:ext cx="527050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50"/>
          <a:stretch>
            <a:fillRect/>
          </a:stretch>
        </p:blipFill>
        <p:spPr bwMode="auto">
          <a:xfrm>
            <a:off x="3832626" y="3933056"/>
            <a:ext cx="527050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10" y="1124744"/>
            <a:ext cx="3472586" cy="410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E:\1 太古项目\1三里屯\原始数据\4月13日照片\nEO_IMG_P413003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80" y="4774236"/>
            <a:ext cx="2310899" cy="172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1180980" y="3501008"/>
            <a:ext cx="366684" cy="127322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32626" y="5373216"/>
            <a:ext cx="51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</a:t>
            </a:r>
            <a:r>
              <a:rPr lang="zh-CN" altLang="en-US" dirty="0" smtClean="0"/>
              <a:t>组冷却塔模块共有</a:t>
            </a:r>
            <a:r>
              <a:rPr lang="en-US" altLang="zh-CN" dirty="0" smtClean="0"/>
              <a:t>25</a:t>
            </a:r>
            <a:r>
              <a:rPr lang="zh-CN" altLang="en-US" dirty="0" smtClean="0"/>
              <a:t>个自动控制的进水阀，其中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个完全开启，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个部分开启，其余基本关死</a:t>
            </a:r>
            <a:endParaRPr lang="en-US" altLang="zh-CN" dirty="0" smtClean="0"/>
          </a:p>
          <a:p>
            <a:r>
              <a:rPr lang="zh-CN" altLang="en-US" dirty="0" smtClean="0"/>
              <a:t>将这些进水阀全部打开，即节能</a:t>
            </a:r>
            <a:r>
              <a:rPr lang="en-US" altLang="zh-CN" dirty="0" smtClean="0"/>
              <a:t>36</a:t>
            </a:r>
            <a:r>
              <a:rPr lang="zh-CN" altLang="en-US" dirty="0" smtClean="0"/>
              <a:t>万</a:t>
            </a:r>
            <a:r>
              <a:rPr lang="en-US" altLang="zh-CN" dirty="0" smtClean="0"/>
              <a:t>kWh/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10" name="灯片编号占位符 3"/>
          <p:cNvSpPr txBox="1">
            <a:spLocks/>
          </p:cNvSpPr>
          <p:nvPr/>
        </p:nvSpPr>
        <p:spPr>
          <a:xfrm>
            <a:off x="3707904" y="6093296"/>
            <a:ext cx="1439863" cy="2880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162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：采暖板换节能诊断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6603" y="1340768"/>
            <a:ext cx="351130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1340768"/>
            <a:ext cx="5273675" cy="3790315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6" name="Picture 2" descr="C:\Users\ThinkPad\Desktop\IMG_6224.JP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8" y="3969033"/>
            <a:ext cx="3098800" cy="2324100"/>
          </a:xfrm>
          <a:prstGeom prst="rect">
            <a:avLst/>
          </a:prstGeom>
          <a:noFill/>
          <a:extLst/>
        </p:spPr>
      </p:pic>
      <p:sp>
        <p:nvSpPr>
          <p:cNvPr id="7" name="矩形 6"/>
          <p:cNvSpPr/>
          <p:nvPr/>
        </p:nvSpPr>
        <p:spPr>
          <a:xfrm>
            <a:off x="4221162" y="513108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拆</a:t>
            </a:r>
            <a:r>
              <a:rPr lang="zh-CN" altLang="zh-CN" dirty="0" smtClean="0"/>
              <a:t>洗</a:t>
            </a:r>
            <a:r>
              <a:rPr lang="zh-CN" altLang="zh-CN" dirty="0"/>
              <a:t>过后，二次侧</a:t>
            </a:r>
            <a:r>
              <a:rPr lang="zh-CN" altLang="zh-CN" dirty="0" smtClean="0"/>
              <a:t>循环流量</a:t>
            </a:r>
            <a:r>
              <a:rPr lang="zh-CN" altLang="en-US" dirty="0"/>
              <a:t>上限</a:t>
            </a:r>
            <a:r>
              <a:rPr lang="zh-CN" altLang="zh-CN" dirty="0" smtClean="0"/>
              <a:t>提高</a:t>
            </a:r>
            <a:r>
              <a:rPr lang="zh-CN" altLang="en-US" dirty="0" smtClean="0"/>
              <a:t>了</a:t>
            </a:r>
            <a:r>
              <a:rPr lang="en-US" altLang="zh-CN" dirty="0" smtClean="0"/>
              <a:t>50%</a:t>
            </a:r>
            <a:r>
              <a:rPr lang="zh-CN" altLang="en-US" dirty="0" smtClean="0"/>
              <a:t>，末端</a:t>
            </a:r>
            <a:r>
              <a:rPr lang="zh-CN" altLang="zh-CN" dirty="0" smtClean="0"/>
              <a:t>工作条件</a:t>
            </a:r>
            <a:r>
              <a:rPr lang="zh-CN" altLang="en-US" dirty="0" smtClean="0"/>
              <a:t>大大改善</a:t>
            </a:r>
            <a:r>
              <a:rPr lang="zh-CN" altLang="zh-CN" dirty="0" smtClean="0"/>
              <a:t>。</a:t>
            </a:r>
            <a:r>
              <a:rPr lang="zh-CN" altLang="en-US" dirty="0" smtClean="0"/>
              <a:t>若通过变频措施维持流量不变</a:t>
            </a:r>
            <a:r>
              <a:rPr lang="zh-CN" altLang="zh-CN" dirty="0" smtClean="0"/>
              <a:t>，</a:t>
            </a:r>
            <a:r>
              <a:rPr lang="zh-CN" altLang="zh-CN" dirty="0"/>
              <a:t>实现采暖泵能耗同比下降</a:t>
            </a:r>
            <a:r>
              <a:rPr lang="en-US" altLang="zh-CN" dirty="0"/>
              <a:t>50%</a:t>
            </a:r>
            <a:r>
              <a:rPr lang="zh-CN" altLang="zh-CN" dirty="0" smtClean="0"/>
              <a:t>，约</a:t>
            </a:r>
            <a:r>
              <a:rPr lang="en-US" altLang="zh-CN" dirty="0"/>
              <a:t>30</a:t>
            </a:r>
            <a:r>
              <a:rPr lang="zh-CN" altLang="zh-CN" dirty="0"/>
              <a:t>万</a:t>
            </a:r>
            <a:r>
              <a:rPr lang="en-US" altLang="zh-CN" dirty="0"/>
              <a:t>kWh/</a:t>
            </a:r>
            <a:r>
              <a:rPr lang="zh-CN" altLang="zh-CN" dirty="0" smtClean="0"/>
              <a:t>年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385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12</a:t>
            </a:r>
            <a:r>
              <a:rPr lang="zh-CN" altLang="en-US" dirty="0" smtClean="0"/>
              <a:t>：香港某商场</a:t>
            </a:r>
            <a:r>
              <a:rPr lang="en-US" altLang="zh-CN" dirty="0"/>
              <a:t>1</a:t>
            </a:r>
            <a:r>
              <a:rPr lang="zh-CN" altLang="en-US" dirty="0" smtClean="0"/>
              <a:t>（高效能典范：冷站效率</a:t>
            </a:r>
            <a:r>
              <a:rPr lang="en-US" altLang="zh-CN" dirty="0" smtClean="0"/>
              <a:t>5.5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23528" y="3018971"/>
            <a:ext cx="8181366" cy="1335315"/>
            <a:chOff x="467544" y="3018971"/>
            <a:chExt cx="8181366" cy="133531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7544" y="3018971"/>
              <a:ext cx="8167609" cy="913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1301" y="3933219"/>
              <a:ext cx="8167609" cy="4210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4934722" y="4365104"/>
            <a:ext cx="1365470" cy="1872208"/>
            <a:chOff x="5078738" y="4365104"/>
            <a:chExt cx="1365470" cy="1872208"/>
          </a:xfrm>
        </p:grpSpPr>
        <p:cxnSp>
          <p:nvCxnSpPr>
            <p:cNvPr id="10" name="直接箭头连接符 9"/>
            <p:cNvCxnSpPr>
              <a:stCxn id="11" idx="0"/>
            </p:cNvCxnSpPr>
            <p:nvPr/>
          </p:nvCxnSpPr>
          <p:spPr>
            <a:xfrm flipV="1">
              <a:off x="6084168" y="4365104"/>
              <a:ext cx="0" cy="12258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724128" y="5590981"/>
              <a:ext cx="72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FW</a:t>
              </a:r>
              <a:br>
                <a:rPr lang="en-US" altLang="zh-CN" dirty="0"/>
              </a:br>
              <a:r>
                <a:rPr lang="en-US" altLang="zh-CN" dirty="0"/>
                <a:t>2007</a:t>
              </a:r>
              <a:endParaRPr lang="zh-CN" altLang="en-US" dirty="0"/>
            </a:p>
          </p:txBody>
        </p:sp>
        <p:cxnSp>
          <p:nvCxnSpPr>
            <p:cNvPr id="12" name="直接箭头连接符 11"/>
            <p:cNvCxnSpPr>
              <a:stCxn id="13" idx="0"/>
            </p:cNvCxnSpPr>
            <p:nvPr/>
          </p:nvCxnSpPr>
          <p:spPr>
            <a:xfrm flipV="1">
              <a:off x="5438778" y="4365104"/>
              <a:ext cx="0" cy="12258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078738" y="5590981"/>
              <a:ext cx="72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/>
                <a:t>DsH</a:t>
              </a:r>
              <a:r>
                <a:rPr lang="en-US" altLang="zh-CN" dirty="0" smtClean="0"/>
                <a:t/>
              </a:r>
              <a:br>
                <a:rPr lang="en-US" altLang="zh-CN" dirty="0" smtClean="0"/>
              </a:br>
              <a:r>
                <a:rPr lang="en-US" altLang="zh-CN" dirty="0" smtClean="0"/>
                <a:t>2007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220072" y="4365104"/>
            <a:ext cx="720080" cy="1377229"/>
            <a:chOff x="5724128" y="4354286"/>
            <a:chExt cx="720080" cy="1377229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6084168" y="4354286"/>
              <a:ext cx="0" cy="5868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724128" y="5085184"/>
              <a:ext cx="72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PP2</a:t>
              </a:r>
            </a:p>
            <a:p>
              <a:pPr algn="ctr"/>
              <a:r>
                <a:rPr lang="en-US" altLang="zh-CN" dirty="0" smtClean="0"/>
                <a:t>2010</a:t>
              </a:r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987824" y="4365104"/>
            <a:ext cx="720080" cy="1872208"/>
            <a:chOff x="5724128" y="4365104"/>
            <a:chExt cx="720080" cy="1872208"/>
          </a:xfrm>
        </p:grpSpPr>
        <p:cxnSp>
          <p:nvCxnSpPr>
            <p:cNvPr id="18" name="直接箭头连接符 17"/>
            <p:cNvCxnSpPr>
              <a:stCxn id="19" idx="0"/>
            </p:cNvCxnSpPr>
            <p:nvPr/>
          </p:nvCxnSpPr>
          <p:spPr>
            <a:xfrm flipV="1">
              <a:off x="6084168" y="4365104"/>
              <a:ext cx="0" cy="12258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724128" y="5590981"/>
              <a:ext cx="72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FW</a:t>
              </a:r>
              <a:br>
                <a:rPr lang="en-US" altLang="zh-CN" dirty="0"/>
              </a:br>
              <a:r>
                <a:rPr lang="en-US" altLang="zh-CN" dirty="0"/>
                <a:t>2010</a:t>
              </a:r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685278" y="4365104"/>
            <a:ext cx="720080" cy="1377229"/>
            <a:chOff x="5724128" y="4354286"/>
            <a:chExt cx="720080" cy="1377229"/>
          </a:xfrm>
        </p:grpSpPr>
        <p:cxnSp>
          <p:nvCxnSpPr>
            <p:cNvPr id="21" name="直接箭头连接符 20"/>
            <p:cNvCxnSpPr/>
            <p:nvPr/>
          </p:nvCxnSpPr>
          <p:spPr>
            <a:xfrm flipV="1">
              <a:off x="6084168" y="4354286"/>
              <a:ext cx="0" cy="5868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724128" y="5085184"/>
              <a:ext cx="72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PP1</a:t>
              </a:r>
              <a:br>
                <a:rPr lang="en-US" altLang="zh-CN" dirty="0" smtClean="0"/>
              </a:br>
              <a:r>
                <a:rPr lang="en-US" altLang="zh-CN" dirty="0" smtClean="0"/>
                <a:t>2011</a:t>
              </a:r>
              <a:endParaRPr lang="zh-CN" altLang="en-US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067944" y="4328239"/>
            <a:ext cx="1008112" cy="2149206"/>
            <a:chOff x="5580112" y="4365105"/>
            <a:chExt cx="1008112" cy="2149206"/>
          </a:xfrm>
        </p:grpSpPr>
        <p:cxnSp>
          <p:nvCxnSpPr>
            <p:cNvPr id="24" name="直接箭头连接符 23"/>
            <p:cNvCxnSpPr>
              <a:stCxn id="25" idx="0"/>
            </p:cNvCxnSpPr>
            <p:nvPr/>
          </p:nvCxnSpPr>
          <p:spPr>
            <a:xfrm flipV="1">
              <a:off x="6084168" y="4365105"/>
              <a:ext cx="0" cy="12258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580112" y="5590981"/>
              <a:ext cx="10081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/>
                <a:t>DeH</a:t>
              </a:r>
              <a:r>
                <a:rPr lang="en-US" altLang="zh-CN" dirty="0" smtClean="0"/>
                <a:t>&amp;</a:t>
              </a:r>
              <a:br>
                <a:rPr lang="en-US" altLang="zh-CN" dirty="0" smtClean="0"/>
              </a:br>
              <a:r>
                <a:rPr lang="en-US" altLang="zh-CN" dirty="0" err="1" smtClean="0"/>
                <a:t>CmH</a:t>
              </a:r>
              <a:r>
                <a:rPr lang="en-US" altLang="zh-CN" dirty="0" smtClean="0"/>
                <a:t/>
              </a:r>
              <a:br>
                <a:rPr lang="en-US" altLang="zh-CN" dirty="0" smtClean="0"/>
              </a:br>
              <a:r>
                <a:rPr lang="en-US" altLang="zh-CN" dirty="0" smtClean="0"/>
                <a:t>2007</a:t>
              </a:r>
              <a:endParaRPr lang="zh-CN" altLang="en-US" dirty="0"/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V="1">
            <a:off x="6228184" y="4365105"/>
            <a:ext cx="0" cy="1729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68144" y="6095037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LnH,2007</a:t>
            </a:r>
          </a:p>
          <a:p>
            <a:pPr algn="ctr"/>
            <a:r>
              <a:rPr lang="en-US" altLang="zh-CN" dirty="0" smtClean="0"/>
              <a:t>CG,2010</a:t>
            </a:r>
            <a:endParaRPr lang="zh-CN" altLang="en-US" dirty="0"/>
          </a:p>
        </p:txBody>
      </p:sp>
      <p:sp>
        <p:nvSpPr>
          <p:cNvPr id="28" name="下箭头 27"/>
          <p:cNvSpPr/>
          <p:nvPr/>
        </p:nvSpPr>
        <p:spPr>
          <a:xfrm>
            <a:off x="2843808" y="2169043"/>
            <a:ext cx="360040" cy="726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519772" y="1522712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</a:rPr>
              <a:t>本案例</a:t>
            </a:r>
            <a:r>
              <a:rPr lang="en-US" altLang="zh-CN" dirty="0" smtClean="0">
                <a:solidFill>
                  <a:srgbClr val="0000FF"/>
                </a:solidFill>
              </a:rPr>
              <a:t>5.5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3045318" y="2921547"/>
            <a:ext cx="2174754" cy="33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19872" y="2206605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3.5</a:t>
            </a:r>
            <a:r>
              <a:rPr lang="zh-CN" altLang="en-US" dirty="0" smtClean="0"/>
              <a:t>提升到</a:t>
            </a:r>
            <a:r>
              <a:rPr lang="en-US" altLang="zh-CN" dirty="0" smtClean="0"/>
              <a:t>5.0</a:t>
            </a:r>
            <a:br>
              <a:rPr lang="en-US" altLang="zh-CN" dirty="0" smtClean="0"/>
            </a:br>
            <a:r>
              <a:rPr lang="zh-CN" altLang="en-US" dirty="0" smtClean="0"/>
              <a:t>冷站可节省</a:t>
            </a:r>
            <a:r>
              <a:rPr lang="en-US" altLang="zh-CN" dirty="0" smtClean="0"/>
              <a:t>30%</a:t>
            </a:r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691680" y="4365104"/>
            <a:ext cx="993598" cy="1654228"/>
            <a:chOff x="5580112" y="4354286"/>
            <a:chExt cx="993598" cy="1654228"/>
          </a:xfrm>
        </p:grpSpPr>
        <p:cxnSp>
          <p:nvCxnSpPr>
            <p:cNvPr id="33" name="直接箭头连接符 32"/>
            <p:cNvCxnSpPr/>
            <p:nvPr/>
          </p:nvCxnSpPr>
          <p:spPr>
            <a:xfrm flipV="1">
              <a:off x="6084168" y="4354286"/>
              <a:ext cx="0" cy="5868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580112" y="5085184"/>
              <a:ext cx="993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TRANE</a:t>
              </a:r>
              <a:br>
                <a:rPr lang="en-US" altLang="zh-CN" dirty="0" smtClean="0"/>
              </a:br>
              <a:r>
                <a:rPr lang="en-US" altLang="zh-CN" dirty="0" smtClean="0"/>
                <a:t>case</a:t>
              </a:r>
              <a:br>
                <a:rPr lang="en-US" altLang="zh-CN" dirty="0" smtClean="0"/>
              </a:br>
              <a:r>
                <a:rPr lang="en-US" altLang="zh-CN" dirty="0" smtClean="0"/>
                <a:t>2007</a:t>
              </a:r>
              <a:endParaRPr lang="zh-CN" altLang="en-US" dirty="0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8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高效率冷站的实现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65322" y="908720"/>
            <a:ext cx="3343070" cy="274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386104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冷机</a:t>
            </a:r>
            <a:r>
              <a:rPr lang="en-US" altLang="zh-CN" dirty="0" smtClean="0"/>
              <a:t>	</a:t>
            </a:r>
            <a:r>
              <a:rPr lang="zh-CN" altLang="en-US" dirty="0" smtClean="0"/>
              <a:t>选用高效冷机 </a:t>
            </a:r>
            <a:r>
              <a:rPr lang="en-US" altLang="zh-CN" dirty="0" smtClean="0"/>
              <a:t>/ </a:t>
            </a:r>
            <a:r>
              <a:rPr lang="zh-CN" altLang="en-US" dirty="0" smtClean="0"/>
              <a:t>精心控制高负载率运行 </a:t>
            </a:r>
            <a:r>
              <a:rPr lang="en-US" altLang="zh-CN" dirty="0" smtClean="0"/>
              <a:t>/ </a:t>
            </a:r>
            <a:r>
              <a:rPr lang="zh-CN" altLang="en-US" dirty="0" smtClean="0"/>
              <a:t>冬季适当提升供水温度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年平均效率</a:t>
            </a:r>
            <a:r>
              <a:rPr lang="en-US" altLang="zh-CN" dirty="0" smtClean="0"/>
              <a:t>6.9</a:t>
            </a:r>
            <a:r>
              <a:rPr lang="zh-CN" altLang="en-US" dirty="0" smtClean="0"/>
              <a:t>（额定效率：大冷机</a:t>
            </a:r>
            <a:r>
              <a:rPr lang="en-US" altLang="zh-CN" dirty="0" smtClean="0"/>
              <a:t>6.8</a:t>
            </a:r>
            <a:r>
              <a:rPr lang="zh-CN" altLang="en-US" dirty="0" smtClean="0"/>
              <a:t>，小冷机</a:t>
            </a:r>
            <a:r>
              <a:rPr lang="en-US" altLang="zh-CN" dirty="0" smtClean="0"/>
              <a:t>6.0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68044" y="2780928"/>
            <a:ext cx="9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00FF"/>
                </a:solidFill>
              </a:rPr>
              <a:t>本项目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8044" y="1052736"/>
            <a:ext cx="9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项目</a:t>
            </a:r>
            <a:r>
              <a:rPr lang="en-US" altLang="zh-CN" sz="1600" dirty="0" smtClean="0"/>
              <a:t>A</a:t>
            </a:r>
            <a:endParaRPr lang="zh-CN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968044" y="1403484"/>
            <a:ext cx="9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项目</a:t>
            </a:r>
            <a:r>
              <a:rPr lang="en-US" altLang="zh-CN" sz="1600" dirty="0" smtClean="0"/>
              <a:t>B</a:t>
            </a:r>
            <a:endParaRPr lang="zh-CN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968044" y="1722294"/>
            <a:ext cx="9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项目</a:t>
            </a:r>
            <a:r>
              <a:rPr lang="en-US" altLang="zh-CN" sz="1600" dirty="0" smtClean="0"/>
              <a:t>C</a:t>
            </a:r>
            <a:endParaRPr lang="zh-CN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968044" y="2060848"/>
            <a:ext cx="9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项目</a:t>
            </a:r>
            <a:r>
              <a:rPr lang="en-US" altLang="zh-CN" sz="1600" dirty="0" smtClean="0"/>
              <a:t>D</a:t>
            </a:r>
            <a:endParaRPr lang="zh-CN" altLang="en-US" sz="1600" dirty="0"/>
          </a:p>
        </p:txBody>
      </p:sp>
      <p:pic>
        <p:nvPicPr>
          <p:cNvPr id="12" name="图片 1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18"/>
          <a:stretch/>
        </p:blipFill>
        <p:spPr bwMode="auto">
          <a:xfrm>
            <a:off x="-252536" y="1052736"/>
            <a:ext cx="5270500" cy="19907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68044" y="2399402"/>
            <a:ext cx="9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项目</a:t>
            </a:r>
            <a:r>
              <a:rPr lang="en-US" altLang="zh-CN" sz="1600" dirty="0" smtClean="0"/>
              <a:t>E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07504" y="3043461"/>
            <a:ext cx="457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本项目采用二次水系统、海水冷却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5576" y="479715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冷冻水</a:t>
            </a:r>
            <a:r>
              <a:rPr lang="en-US" altLang="zh-CN" dirty="0" smtClean="0"/>
              <a:t>	</a:t>
            </a:r>
            <a:r>
              <a:rPr lang="zh-CN" altLang="en-US" dirty="0" smtClean="0"/>
              <a:t>平均温差</a:t>
            </a:r>
            <a:r>
              <a:rPr lang="en-US" altLang="zh-CN" dirty="0" smtClean="0"/>
              <a:t>&gt;5</a:t>
            </a:r>
            <a:r>
              <a:rPr lang="zh-CN" altLang="en-US" dirty="0" smtClean="0"/>
              <a:t>℃运行 </a:t>
            </a:r>
            <a:r>
              <a:rPr lang="en-US" altLang="zh-CN" dirty="0" smtClean="0"/>
              <a:t>/ </a:t>
            </a:r>
            <a:r>
              <a:rPr lang="zh-CN" altLang="en-US" dirty="0" smtClean="0"/>
              <a:t>一次泵设计扬程仅</a:t>
            </a:r>
            <a:r>
              <a:rPr lang="en-US" altLang="zh-CN" dirty="0" smtClean="0"/>
              <a:t>10m / </a:t>
            </a:r>
            <a:r>
              <a:rPr lang="zh-CN" altLang="en-US" dirty="0" smtClean="0"/>
              <a:t>二次泵合理变频控制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年平均输送系数</a:t>
            </a:r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733256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冷却水</a:t>
            </a:r>
            <a:r>
              <a:rPr lang="en-US" altLang="zh-CN" dirty="0" smtClean="0"/>
              <a:t>	</a:t>
            </a:r>
            <a:r>
              <a:rPr lang="zh-CN" altLang="en-US" dirty="0" smtClean="0"/>
              <a:t>平均温差</a:t>
            </a:r>
            <a:r>
              <a:rPr lang="en-US" altLang="zh-CN" dirty="0" smtClean="0"/>
              <a:t>&gt;5</a:t>
            </a:r>
            <a:r>
              <a:rPr lang="zh-CN" altLang="en-US" dirty="0" smtClean="0"/>
              <a:t>℃运行 </a:t>
            </a:r>
            <a:r>
              <a:rPr lang="en-US" altLang="zh-CN" dirty="0" smtClean="0"/>
              <a:t>/ </a:t>
            </a:r>
            <a:r>
              <a:rPr lang="zh-CN" altLang="en-US" dirty="0" smtClean="0"/>
              <a:t>总扬程仅</a:t>
            </a:r>
            <a:r>
              <a:rPr lang="en-US" altLang="zh-CN" dirty="0" smtClean="0"/>
              <a:t>20m 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年平均输送系数</a:t>
            </a:r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61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高水平设计</a:t>
            </a:r>
            <a:endParaRPr lang="zh-CN" altLang="en-US" dirty="0"/>
          </a:p>
        </p:txBody>
      </p:sp>
      <p:pic>
        <p:nvPicPr>
          <p:cNvPr id="6" name="Picture 3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18778"/>
            <a:ext cx="7542351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339752" y="6196099"/>
            <a:ext cx="17281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一次泵扬程</a:t>
            </a:r>
            <a:r>
              <a:rPr lang="en-US" altLang="zh-CN" dirty="0" smtClean="0">
                <a:solidFill>
                  <a:srgbClr val="0000FF"/>
                </a:solidFill>
              </a:rPr>
              <a:t>9</a:t>
            </a:r>
            <a:r>
              <a:rPr lang="zh-CN" altLang="en-US" dirty="0" smtClean="0">
                <a:solidFill>
                  <a:srgbClr val="0000FF"/>
                </a:solidFill>
              </a:rPr>
              <a:t>米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algn="ctr"/>
            <a:r>
              <a:rPr lang="zh-CN" altLang="en-US" dirty="0" smtClean="0"/>
              <a:t>（冷机蒸发器）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6016" y="6196099"/>
            <a:ext cx="302433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二次泵扬程</a:t>
            </a:r>
            <a:r>
              <a:rPr lang="en-US" altLang="zh-CN" dirty="0" smtClean="0">
                <a:solidFill>
                  <a:srgbClr val="0000FF"/>
                </a:solidFill>
              </a:rPr>
              <a:t>15</a:t>
            </a:r>
            <a:r>
              <a:rPr lang="zh-CN" altLang="en-US" dirty="0" smtClean="0">
                <a:solidFill>
                  <a:srgbClr val="0000FF"/>
                </a:solidFill>
              </a:rPr>
              <a:t>米</a:t>
            </a:r>
            <a:r>
              <a:rPr lang="en-US" altLang="zh-CN" dirty="0" smtClean="0"/>
              <a:t>@40Hz</a:t>
            </a:r>
          </a:p>
          <a:p>
            <a:pPr algn="ctr"/>
            <a:r>
              <a:rPr lang="zh-CN" altLang="en-US" dirty="0" smtClean="0"/>
              <a:t>（机房管路</a:t>
            </a:r>
            <a:r>
              <a:rPr lang="en-US" altLang="zh-CN" dirty="0"/>
              <a:t>5</a:t>
            </a:r>
            <a:r>
              <a:rPr lang="zh-CN" altLang="en-US" dirty="0"/>
              <a:t>米</a:t>
            </a:r>
            <a:r>
              <a:rPr lang="zh-CN" altLang="en-US" dirty="0" smtClean="0"/>
              <a:t>，末端</a:t>
            </a:r>
            <a:r>
              <a:rPr lang="en-US" altLang="zh-CN" dirty="0"/>
              <a:t>10</a:t>
            </a:r>
            <a:r>
              <a:rPr lang="zh-CN" altLang="en-US" dirty="0"/>
              <a:t>米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7" idx="0"/>
          </p:cNvCxnSpPr>
          <p:nvPr/>
        </p:nvCxnSpPr>
        <p:spPr bwMode="auto">
          <a:xfrm flipV="1">
            <a:off x="3203848" y="5373216"/>
            <a:ext cx="0" cy="8228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接箭头连接符 11"/>
          <p:cNvCxnSpPr>
            <a:stCxn id="8" idx="0"/>
          </p:cNvCxnSpPr>
          <p:nvPr/>
        </p:nvCxnSpPr>
        <p:spPr bwMode="auto">
          <a:xfrm flipV="1">
            <a:off x="6228184" y="5373216"/>
            <a:ext cx="0" cy="8228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4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高水平运行</a:t>
            </a:r>
            <a:endParaRPr lang="zh-CN" alt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832322"/>
            <a:ext cx="4104455" cy="2116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5"/>
          <a:stretch/>
        </p:blipFill>
        <p:spPr bwMode="auto">
          <a:xfrm>
            <a:off x="107504" y="980728"/>
            <a:ext cx="4962037" cy="206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134" y="1072223"/>
            <a:ext cx="2957298" cy="183018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23528" y="2974413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大冷机平均负荷率</a:t>
            </a:r>
            <a:r>
              <a:rPr lang="en-US" altLang="zh-CN" dirty="0" smtClean="0"/>
              <a:t>&gt;90%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69540" y="2974413"/>
            <a:ext cx="396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全手动控制，</a:t>
            </a:r>
            <a:r>
              <a:rPr lang="en-US" altLang="zh-CN" dirty="0" smtClean="0"/>
              <a:t>20</a:t>
            </a:r>
            <a:r>
              <a:rPr lang="zh-CN" altLang="en-US" dirty="0" smtClean="0"/>
              <a:t>年控制策略不断精进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6135" y="3814165"/>
            <a:ext cx="4562369" cy="213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1835696" y="4030149"/>
            <a:ext cx="2304256" cy="85157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5696" y="6093296"/>
            <a:ext cx="514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自控系统中可读出实时冷机</a:t>
            </a:r>
            <a:r>
              <a:rPr lang="en-US" altLang="zh-CN" dirty="0" smtClean="0"/>
              <a:t>COP</a:t>
            </a:r>
            <a:r>
              <a:rPr lang="zh-CN" altLang="en-US" dirty="0" smtClean="0"/>
              <a:t>，便于科学决策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1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能源管理平台软件界面</a:t>
            </a:r>
            <a:endParaRPr lang="zh-CN" altLang="en-US" dirty="0"/>
          </a:p>
        </p:txBody>
      </p:sp>
      <p:pic>
        <p:nvPicPr>
          <p:cNvPr id="4" name="图片 3" descr="业态分析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034" y="908720"/>
            <a:ext cx="4318462" cy="2701636"/>
          </a:xfrm>
          <a:prstGeom prst="rect">
            <a:avLst/>
          </a:prstGeom>
        </p:spPr>
      </p:pic>
      <p:pic>
        <p:nvPicPr>
          <p:cNvPr id="5" name="图片 4" descr="商户管理副本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13" y="3681691"/>
            <a:ext cx="4318670" cy="2701767"/>
          </a:xfrm>
          <a:prstGeom prst="rect">
            <a:avLst/>
          </a:prstGeom>
        </p:spPr>
      </p:pic>
      <p:pic>
        <p:nvPicPr>
          <p:cNvPr id="6" name="图片 5" descr="万达-管理诊断（新）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13" y="912878"/>
            <a:ext cx="4318670" cy="2701767"/>
          </a:xfrm>
          <a:prstGeom prst="rect">
            <a:avLst/>
          </a:prstGeom>
        </p:spPr>
      </p:pic>
      <p:pic>
        <p:nvPicPr>
          <p:cNvPr id="7" name="图片 6" descr="需量分析副本新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826" y="3682364"/>
            <a:ext cx="4318670" cy="27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为什么本项目运行能效这么高？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高水平设计（冷冻一次水泵扬程</a:t>
            </a:r>
            <a:r>
              <a:rPr lang="en-US" altLang="zh-CN" dirty="0" smtClean="0"/>
              <a:t>10m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高效能设备（冷机额定效率</a:t>
            </a:r>
            <a:r>
              <a:rPr lang="en-US" altLang="zh-CN" dirty="0" smtClean="0"/>
              <a:t>6.8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</a:t>
            </a:r>
            <a:r>
              <a:rPr lang="zh-CN" altLang="en-US" dirty="0" smtClean="0"/>
              <a:t>年不断的精心运行控制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</a:t>
            </a:r>
            <a:r>
              <a:rPr lang="zh-CN" altLang="en-US" dirty="0"/>
              <a:t>数据的</a:t>
            </a:r>
            <a:r>
              <a:rPr lang="zh-CN" altLang="en-US" dirty="0" smtClean="0"/>
              <a:t>重视（冷量、电量、</a:t>
            </a:r>
            <a:r>
              <a:rPr lang="en-US" altLang="zh-CN" dirty="0" smtClean="0"/>
              <a:t>COP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55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13</a:t>
            </a:r>
            <a:r>
              <a:rPr lang="zh-CN" altLang="en-US" dirty="0" smtClean="0"/>
              <a:t>：香港某商场</a:t>
            </a:r>
            <a:r>
              <a:rPr lang="en-US" altLang="zh-CN" dirty="0" smtClean="0"/>
              <a:t>2</a:t>
            </a:r>
            <a:r>
              <a:rPr lang="zh-CN" altLang="en-US" dirty="0" smtClean="0"/>
              <a:t>（节能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万</a:t>
            </a:r>
            <a:r>
              <a:rPr lang="en-US" altLang="zh-CN" dirty="0" smtClean="0"/>
              <a:t>/</a:t>
            </a:r>
            <a:r>
              <a:rPr lang="zh-CN" altLang="en-US" dirty="0" smtClean="0"/>
              <a:t>年）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1679"/>
            <a:ext cx="4637918" cy="303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F20070729125740171531192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82" y="1269675"/>
            <a:ext cx="2027756" cy="189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gw2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7" y="1261539"/>
            <a:ext cx="2503186" cy="192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/>
          <a:stretch/>
        </p:blipFill>
        <p:spPr bwMode="auto">
          <a:xfrm>
            <a:off x="5132906" y="1162196"/>
            <a:ext cx="3866376" cy="211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7607185" y="4472123"/>
            <a:ext cx="14569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2010</a:t>
            </a:r>
            <a:r>
              <a:rPr lang="zh-CN" altLang="en-US" b="1" dirty="0"/>
              <a:t>，</a:t>
            </a:r>
            <a:r>
              <a:rPr lang="en-US" altLang="zh-CN" b="1" dirty="0"/>
              <a:t>CIBSE</a:t>
            </a:r>
            <a:r>
              <a:rPr lang="zh-CN" altLang="en-US" b="1" dirty="0"/>
              <a:t>低碳运行大奖，伦敦</a:t>
            </a:r>
            <a:endParaRPr lang="en-US" altLang="zh-CN" b="1" dirty="0"/>
          </a:p>
        </p:txBody>
      </p:sp>
      <p:pic>
        <p:nvPicPr>
          <p:cNvPr id="9" name="Picture 11" descr="P1000495 (Large)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32906" y="3578835"/>
            <a:ext cx="2241705" cy="2709906"/>
          </a:xfrm>
          <a:prstGeom prst="rect">
            <a:avLst/>
          </a:prstGeom>
          <a:noFill/>
        </p:spPr>
      </p:pic>
      <p:sp>
        <p:nvSpPr>
          <p:cNvPr id="10" name="灯片编号占位符 9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81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采取的主要节能措施及效果</a:t>
            </a:r>
            <a:endParaRPr lang="zh-CN" altLang="en-US" dirty="0"/>
          </a:p>
        </p:txBody>
      </p:sp>
      <p:sp>
        <p:nvSpPr>
          <p:cNvPr id="4" name="内容占位符 5"/>
          <p:cNvSpPr>
            <a:spLocks/>
          </p:cNvSpPr>
          <p:nvPr/>
        </p:nvSpPr>
        <p:spPr bwMode="auto">
          <a:xfrm>
            <a:off x="4560888" y="1445840"/>
            <a:ext cx="4090987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冷却侧综合优化（冷却塔风机联合变频、去除限流器、合理降低水温设定值、加强冷凝器清洗等）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改进冷机加减机策略以提高冷机负荷率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将二次泵系统改为一次泵系统</a:t>
            </a:r>
            <a:endParaRPr lang="en-US" altLang="zh-CN" sz="1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更换高效冷</a:t>
            </a: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机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623913"/>
            <a:ext cx="3675063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/>
          <p:cNvSpPr>
            <a:spLocks/>
          </p:cNvSpPr>
          <p:nvPr/>
        </p:nvSpPr>
        <p:spPr bwMode="auto">
          <a:xfrm>
            <a:off x="4560888" y="2935486"/>
            <a:ext cx="402431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优化</a:t>
            </a:r>
            <a:r>
              <a:rPr lang="en-US" altLang="zh-CN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AHU / PAU</a:t>
            </a: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送回风温度设定值</a:t>
            </a:r>
            <a:endParaRPr lang="en-US" altLang="zh-CN" sz="1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给</a:t>
            </a:r>
            <a:r>
              <a:rPr lang="en-US" altLang="zh-CN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AHU/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PAU </a:t>
            </a: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风机增加变频器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根据</a:t>
            </a:r>
            <a:r>
              <a:rPr lang="en-US" altLang="zh-CN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CO2</a:t>
            </a: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浓度调整新风量</a:t>
            </a:r>
            <a:endParaRPr lang="en-US" altLang="zh-CN" sz="1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将</a:t>
            </a:r>
            <a:r>
              <a:rPr lang="en-US" altLang="zh-CN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AHU </a:t>
            </a: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的控制逻辑改为串级控制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内容占位符 5"/>
          <p:cNvSpPr>
            <a:spLocks/>
          </p:cNvSpPr>
          <p:nvPr/>
        </p:nvSpPr>
        <p:spPr bwMode="auto">
          <a:xfrm>
            <a:off x="4560888" y="3992463"/>
            <a:ext cx="40386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将部分公共区域灯具改为</a:t>
            </a:r>
            <a:r>
              <a:rPr lang="en-US" altLang="zh-CN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LED</a:t>
            </a: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节能灯</a:t>
            </a:r>
            <a:endParaRPr lang="en-US" altLang="zh-CN" sz="1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适当减少照度超标区域的灯具数量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优化时间控制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内容占位符 5"/>
          <p:cNvSpPr>
            <a:spLocks/>
          </p:cNvSpPr>
          <p:nvPr/>
        </p:nvSpPr>
        <p:spPr bwMode="auto">
          <a:xfrm>
            <a:off x="4560888" y="5733256"/>
            <a:ext cx="402431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冰场余热回收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内容占位符 5"/>
          <p:cNvSpPr>
            <a:spLocks/>
          </p:cNvSpPr>
          <p:nvPr/>
        </p:nvSpPr>
        <p:spPr bwMode="auto">
          <a:xfrm>
            <a:off x="4560888" y="4830663"/>
            <a:ext cx="4024312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合理减少车库排风机的运行时间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89288" y="3132038"/>
            <a:ext cx="927100" cy="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125913" y="1412776"/>
            <a:ext cx="4459287" cy="635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127500" y="1419126"/>
            <a:ext cx="0" cy="1706563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317875" y="3436838"/>
            <a:ext cx="927100" cy="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4256088" y="2859286"/>
            <a:ext cx="0" cy="571203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4278313" y="2852936"/>
            <a:ext cx="4306887" cy="635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3587750" y="3733701"/>
            <a:ext cx="828675" cy="793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416425" y="3968651"/>
            <a:ext cx="4168775" cy="158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646488" y="4033738"/>
            <a:ext cx="614362" cy="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 flipH="1" flipV="1">
            <a:off x="3873500" y="4421088"/>
            <a:ext cx="774700" cy="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260850" y="4802088"/>
            <a:ext cx="4324350" cy="17463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751263" y="4995763"/>
            <a:ext cx="387350" cy="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3775075" y="5259288"/>
            <a:ext cx="363538" cy="635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4138613" y="5251351"/>
            <a:ext cx="0" cy="754955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38613" y="6006306"/>
            <a:ext cx="4446587" cy="1588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4138613" y="5119588"/>
            <a:ext cx="4446587" cy="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5400000" flipH="1" flipV="1">
            <a:off x="3901282" y="4883844"/>
            <a:ext cx="477838" cy="3175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200000" flipV="1">
            <a:off x="4288631" y="3848795"/>
            <a:ext cx="255587" cy="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736975" y="4360763"/>
            <a:ext cx="533400" cy="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3736975" y="4656038"/>
            <a:ext cx="404813" cy="0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灯片编号占位符 29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01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冷机控制优化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917387"/>
              </p:ext>
            </p:extLst>
          </p:nvPr>
        </p:nvGraphicFramePr>
        <p:xfrm>
          <a:off x="5607913" y="1229923"/>
          <a:ext cx="1988423" cy="2629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Visio" r:id="rId4" imgW="6977158" imgH="9248442" progId="Visio.Drawing.11">
                  <p:embed/>
                </p:oleObj>
              </mc:Choice>
              <mc:Fallback>
                <p:oleObj name="Visio" r:id="rId4" imgW="6977158" imgH="924844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913" y="1229923"/>
                        <a:ext cx="1988423" cy="2629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59657"/>
            <a:ext cx="4896544" cy="28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4506" y="3887177"/>
            <a:ext cx="42114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冷机加机策略：</a:t>
            </a:r>
            <a:endParaRPr lang="en-US" altLang="zh-CN" sz="1600" dirty="0" smtClean="0"/>
          </a:p>
          <a:p>
            <a:pPr lvl="1"/>
            <a:r>
              <a:rPr lang="en-US" altLang="zh-CN" sz="1600" dirty="0" err="1" smtClean="0"/>
              <a:t>RiserA~D</a:t>
            </a:r>
            <a:r>
              <a:rPr lang="zh-CN" altLang="en-US" sz="1600" dirty="0" smtClean="0"/>
              <a:t>的平均供水温度</a:t>
            </a:r>
            <a:r>
              <a:rPr lang="en-US" altLang="zh-CN" sz="1600" dirty="0" smtClean="0"/>
              <a:t>&gt;9.5</a:t>
            </a:r>
            <a:r>
              <a:rPr lang="zh-CN" altLang="en-US" sz="1600" dirty="0" smtClean="0"/>
              <a:t>℃，或以下同时满足：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1. </a:t>
            </a:r>
            <a:r>
              <a:rPr lang="zh-CN" altLang="en-US" sz="1600" dirty="0" smtClean="0"/>
              <a:t>冷机</a:t>
            </a:r>
            <a:r>
              <a:rPr lang="zh-CN" altLang="en-US" sz="1600" dirty="0"/>
              <a:t>平均</a:t>
            </a:r>
            <a:r>
              <a:rPr lang="zh-CN" altLang="en-US" sz="1600" dirty="0" smtClean="0"/>
              <a:t>电流</a:t>
            </a:r>
            <a:r>
              <a:rPr lang="en-US" altLang="zh-CN" sz="1600" dirty="0" smtClean="0"/>
              <a:t>&gt;90%; </a:t>
            </a:r>
            <a:br>
              <a:rPr lang="en-US" altLang="zh-CN" sz="1600" dirty="0" smtClean="0"/>
            </a:br>
            <a:r>
              <a:rPr lang="en-US" altLang="zh-CN" sz="1600" dirty="0" smtClean="0"/>
              <a:t>2. </a:t>
            </a:r>
            <a:r>
              <a:rPr lang="zh-CN" altLang="en-US" sz="1600" dirty="0" smtClean="0"/>
              <a:t>冷机出水温度≥</a:t>
            </a:r>
            <a:r>
              <a:rPr lang="en-US" altLang="zh-CN" sz="1600" dirty="0" smtClean="0"/>
              <a:t>8.5</a:t>
            </a:r>
            <a:r>
              <a:rPr lang="zh-CN" altLang="en-US" sz="1600" dirty="0" smtClean="0"/>
              <a:t>℃</a:t>
            </a:r>
            <a:r>
              <a:rPr lang="en-US" altLang="zh-CN" sz="1600" dirty="0" smtClean="0"/>
              <a:t>;</a:t>
            </a:r>
            <a:br>
              <a:rPr lang="en-US" altLang="zh-CN" sz="1600" dirty="0" smtClean="0"/>
            </a:br>
            <a:r>
              <a:rPr lang="en-US" altLang="zh-CN" sz="1600" dirty="0" smtClean="0"/>
              <a:t>3. </a:t>
            </a:r>
            <a:r>
              <a:rPr lang="zh-CN" altLang="en-US" sz="1600" dirty="0" smtClean="0"/>
              <a:t>二次水流量大于一次流量</a:t>
            </a:r>
            <a:r>
              <a:rPr lang="en-US" altLang="zh-CN" sz="1600" dirty="0" smtClean="0"/>
              <a:t>;</a:t>
            </a:r>
            <a:br>
              <a:rPr lang="en-US" altLang="zh-CN" sz="1600" dirty="0" smtClean="0"/>
            </a:br>
            <a:r>
              <a:rPr lang="en-US" altLang="zh-CN" sz="1600" dirty="0" smtClean="0"/>
              <a:t>4. </a:t>
            </a:r>
            <a:r>
              <a:rPr lang="zh-CN" altLang="en-US" sz="1600" dirty="0" smtClean="0"/>
              <a:t>单机负荷率</a:t>
            </a:r>
            <a:r>
              <a:rPr lang="en-US" altLang="zh-CN" sz="1600" dirty="0" smtClean="0"/>
              <a:t>&gt;80%;</a:t>
            </a:r>
            <a:br>
              <a:rPr lang="en-US" altLang="zh-CN" sz="1600" dirty="0" smtClean="0"/>
            </a:br>
            <a:r>
              <a:rPr lang="en-US" altLang="zh-CN" sz="1600" dirty="0" smtClean="0"/>
              <a:t>5. </a:t>
            </a:r>
            <a:r>
              <a:rPr lang="zh-CN" altLang="en-US" sz="1600" dirty="0" smtClean="0"/>
              <a:t>负荷趋势</a:t>
            </a:r>
            <a:r>
              <a:rPr lang="en-US" altLang="zh-CN" sz="1600" dirty="0" smtClean="0"/>
              <a:t>&gt;330TR</a:t>
            </a:r>
          </a:p>
        </p:txBody>
      </p:sp>
      <p:sp>
        <p:nvSpPr>
          <p:cNvPr id="11" name="矩形 10"/>
          <p:cNvSpPr/>
          <p:nvPr/>
        </p:nvSpPr>
        <p:spPr>
          <a:xfrm>
            <a:off x="144507" y="4191399"/>
            <a:ext cx="3432564" cy="229113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常见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8742" y="5167844"/>
            <a:ext cx="3053618" cy="21602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少见</a:t>
            </a:r>
            <a:endParaRPr lang="zh-CN" altLang="en-US" sz="1200" dirty="0"/>
          </a:p>
        </p:txBody>
      </p:sp>
      <p:sp>
        <p:nvSpPr>
          <p:cNvPr id="3" name="矩形 2"/>
          <p:cNvSpPr/>
          <p:nvPr/>
        </p:nvSpPr>
        <p:spPr>
          <a:xfrm>
            <a:off x="4758742" y="3887177"/>
            <a:ext cx="431324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冷机减机策略：</a:t>
            </a:r>
            <a:endParaRPr lang="en-US" altLang="zh-CN" sz="1600" dirty="0"/>
          </a:p>
          <a:p>
            <a:pPr marL="457200" lvl="2"/>
            <a:r>
              <a:rPr lang="en-US" altLang="zh-CN" sz="1600" dirty="0" err="1"/>
              <a:t>RiserA~F</a:t>
            </a:r>
            <a:r>
              <a:rPr lang="zh-CN" altLang="en-US" sz="1600" dirty="0"/>
              <a:t>的平均回水温度</a:t>
            </a:r>
            <a:r>
              <a:rPr lang="en-US" altLang="zh-CN" sz="1600" dirty="0"/>
              <a:t>&lt;9</a:t>
            </a:r>
            <a:r>
              <a:rPr lang="zh-CN" altLang="en-US" sz="1600" dirty="0"/>
              <a:t>℃，或以下同时满足：</a:t>
            </a:r>
            <a:endParaRPr lang="en-US" altLang="zh-CN" sz="1600" dirty="0"/>
          </a:p>
          <a:p>
            <a:pPr lvl="1"/>
            <a:r>
              <a:rPr lang="en-US" altLang="zh-CN" sz="1600" dirty="0"/>
              <a:t>1.</a:t>
            </a:r>
            <a:r>
              <a:rPr lang="zh-CN" altLang="en-US" sz="1600" dirty="0"/>
              <a:t>冷机平均电流</a:t>
            </a:r>
            <a:r>
              <a:rPr lang="en-US" altLang="zh-CN" sz="1600" dirty="0"/>
              <a:t>&lt;n%; </a:t>
            </a:r>
            <a:br>
              <a:rPr lang="en-US" altLang="zh-CN" sz="1600" dirty="0"/>
            </a:br>
            <a:r>
              <a:rPr lang="en-US" altLang="zh-CN" sz="1600" dirty="0"/>
              <a:t>2. </a:t>
            </a:r>
            <a:r>
              <a:rPr lang="zh-CN" altLang="en-US" sz="1600" dirty="0"/>
              <a:t>冷机出水温度</a:t>
            </a:r>
            <a:r>
              <a:rPr lang="en-US" altLang="zh-CN" sz="1600" dirty="0"/>
              <a:t>&lt;8.5</a:t>
            </a:r>
            <a:r>
              <a:rPr lang="zh-CN" altLang="en-US" sz="1600" dirty="0"/>
              <a:t>℃</a:t>
            </a:r>
            <a:r>
              <a:rPr lang="en-US" altLang="zh-CN" sz="1600" dirty="0"/>
              <a:t>;</a:t>
            </a:r>
            <a:br>
              <a:rPr lang="en-US" altLang="zh-CN" sz="1600" dirty="0"/>
            </a:br>
            <a:r>
              <a:rPr lang="en-US" altLang="zh-CN" sz="1600" dirty="0"/>
              <a:t>3. </a:t>
            </a:r>
            <a:r>
              <a:rPr lang="zh-CN" altLang="en-US" sz="1600" dirty="0"/>
              <a:t>一次水流量大于二次流量</a:t>
            </a:r>
            <a:r>
              <a:rPr lang="en-US" altLang="zh-CN" sz="1600" dirty="0"/>
              <a:t>;</a:t>
            </a:r>
            <a:br>
              <a:rPr lang="en-US" altLang="zh-CN" sz="1600" dirty="0"/>
            </a:br>
            <a:r>
              <a:rPr lang="en-US" altLang="zh-CN" sz="1600" dirty="0"/>
              <a:t>4. </a:t>
            </a:r>
            <a:r>
              <a:rPr lang="zh-CN" altLang="en-US" sz="1600" dirty="0"/>
              <a:t>单机负荷率</a:t>
            </a:r>
            <a:r>
              <a:rPr lang="en-US" altLang="zh-CN" sz="1600" dirty="0"/>
              <a:t>&lt;70%;</a:t>
            </a:r>
            <a:br>
              <a:rPr lang="en-US" altLang="zh-CN" sz="1600" dirty="0"/>
            </a:br>
            <a:r>
              <a:rPr lang="en-US" altLang="zh-CN" sz="1600" dirty="0"/>
              <a:t>5. </a:t>
            </a:r>
            <a:r>
              <a:rPr lang="zh-CN" altLang="en-US" sz="1600" dirty="0"/>
              <a:t>负荷趋势</a:t>
            </a:r>
            <a:r>
              <a:rPr lang="en-US" altLang="zh-CN" sz="1600" dirty="0"/>
              <a:t>&lt;-50TR</a:t>
            </a:r>
            <a:endParaRPr lang="zh-CN" altLang="en-US" sz="1600" dirty="0"/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1619672" y="1278052"/>
            <a:ext cx="445495" cy="1430868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 bwMode="auto">
          <a:xfrm>
            <a:off x="1619672" y="1278052"/>
            <a:ext cx="1584176" cy="1142836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652" y="9087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部分工况负载率偏低</a:t>
            </a:r>
            <a:endParaRPr lang="zh-CN" altLang="en-US" dirty="0"/>
          </a:p>
        </p:txBody>
      </p:sp>
      <p:sp>
        <p:nvSpPr>
          <p:cNvPr id="18" name="弧形 17"/>
          <p:cNvSpPr/>
          <p:nvPr/>
        </p:nvSpPr>
        <p:spPr bwMode="auto">
          <a:xfrm rot="16200000">
            <a:off x="5940152" y="1916832"/>
            <a:ext cx="695817" cy="695817"/>
          </a:xfrm>
          <a:prstGeom prst="arc">
            <a:avLst>
              <a:gd name="adj1" fmla="val 16200000"/>
              <a:gd name="adj2" fmla="val 12057176"/>
            </a:avLst>
          </a:prstGeom>
          <a:ln>
            <a:solidFill>
              <a:srgbClr val="FF0000"/>
            </a:solidFill>
            <a:headEnd type="triangle" w="lg" len="lg"/>
            <a:tailEnd type="none" w="med" len="med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32040" y="9087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二次水旁通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9512" y="6011996"/>
            <a:ext cx="879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</a:rPr>
              <a:t>改造方案：</a:t>
            </a:r>
            <a:r>
              <a:rPr lang="en-US" altLang="zh-CN" b="1" dirty="0" smtClean="0">
                <a:solidFill>
                  <a:srgbClr val="0000FF"/>
                </a:solidFill>
              </a:rPr>
              <a:t>1. </a:t>
            </a:r>
            <a:r>
              <a:rPr lang="zh-CN" altLang="en-US" b="1" dirty="0" smtClean="0">
                <a:solidFill>
                  <a:srgbClr val="0000FF"/>
                </a:solidFill>
              </a:rPr>
              <a:t>改进冷机控制策略；</a:t>
            </a:r>
            <a:r>
              <a:rPr lang="en-US" altLang="zh-CN" b="1" dirty="0" smtClean="0">
                <a:solidFill>
                  <a:srgbClr val="0000FF"/>
                </a:solidFill>
              </a:rPr>
              <a:t>2.</a:t>
            </a:r>
            <a:r>
              <a:rPr lang="zh-CN" altLang="en-US" b="1" dirty="0">
                <a:solidFill>
                  <a:srgbClr val="0000FF"/>
                </a:solidFill>
              </a:rPr>
              <a:t>治理</a:t>
            </a:r>
            <a:r>
              <a:rPr lang="zh-CN" altLang="en-US" b="1" dirty="0" smtClean="0">
                <a:solidFill>
                  <a:srgbClr val="0000FF"/>
                </a:solidFill>
              </a:rPr>
              <a:t>二次水旁通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4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18" grpId="0" animBg="1"/>
      <p:bldP spid="20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冷机控制优化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65042" y="5805264"/>
            <a:ext cx="4171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宋体" charset="-122"/>
              </a:rPr>
              <a:t>Cheng Chang, </a:t>
            </a:r>
            <a:r>
              <a:rPr lang="en-US" altLang="zh-CN" sz="1200" dirty="0" err="1">
                <a:ea typeface="宋体" charset="-122"/>
              </a:rPr>
              <a:t>Qingpeng</a:t>
            </a:r>
            <a:r>
              <a:rPr lang="en-US" altLang="zh-CN" sz="1200" dirty="0">
                <a:ea typeface="宋体" charset="-122"/>
              </a:rPr>
              <a:t> Wei, </a:t>
            </a:r>
            <a:r>
              <a:rPr lang="en-US" altLang="zh-CN" sz="1200" dirty="0" err="1">
                <a:ea typeface="宋体" charset="-122"/>
              </a:rPr>
              <a:t>Xin</a:t>
            </a:r>
            <a:r>
              <a:rPr lang="en-US" altLang="zh-CN" sz="1200" dirty="0">
                <a:ea typeface="宋体" charset="-122"/>
              </a:rPr>
              <a:t> Wang</a:t>
            </a:r>
          </a:p>
          <a:p>
            <a:r>
              <a:rPr lang="en-GB" altLang="zh-CN" sz="1200" dirty="0" smtClean="0">
                <a:ea typeface="宋体" charset="-122"/>
              </a:rPr>
              <a:t>ASSESSING </a:t>
            </a:r>
            <a:r>
              <a:rPr lang="en-GB" altLang="zh-CN" sz="1200" dirty="0">
                <a:ea typeface="宋体" charset="-122"/>
              </a:rPr>
              <a:t>CHILLED WATER SYSTEM RETROFIT THROUGH DATA-LOG-BASED </a:t>
            </a:r>
            <a:r>
              <a:rPr lang="en-GB" altLang="zh-CN" sz="1200" dirty="0" smtClean="0">
                <a:ea typeface="宋体" charset="-122"/>
              </a:rPr>
              <a:t>SIMULATION</a:t>
            </a:r>
            <a:r>
              <a:rPr lang="en-US" altLang="zh-CN" sz="1200" dirty="0" smtClean="0">
                <a:ea typeface="宋体" charset="-122"/>
              </a:rPr>
              <a:t>, BS2011</a:t>
            </a:r>
            <a:endParaRPr lang="zh-CN" altLang="zh-CN" sz="1200" dirty="0">
              <a:ea typeface="宋体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571" y="141277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解决步骤一：改进现有冷机控制策略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28531" y="141277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解决步骤二：改变水系统形式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01311"/>
            <a:ext cx="418147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43" y="2132856"/>
            <a:ext cx="3923928" cy="138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67" y="3645024"/>
            <a:ext cx="3523381" cy="222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86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冷却侧拆除限流器</a:t>
            </a: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6802438" cy="180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267200"/>
            <a:ext cx="2633662" cy="19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82913"/>
            <a:ext cx="7620000" cy="113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1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91000"/>
            <a:ext cx="2954338" cy="201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720" name="Text Box 8"/>
          <p:cNvSpPr txBox="1">
            <a:spLocks noChangeArrowheads="1"/>
          </p:cNvSpPr>
          <p:nvPr/>
        </p:nvSpPr>
        <p:spPr bwMode="auto">
          <a:xfrm>
            <a:off x="6629400" y="4294188"/>
            <a:ext cx="2209800" cy="18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拆除后，由于冷机效率提高，一年节省了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39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万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kWh</a:t>
            </a:r>
          </a:p>
          <a:p>
            <a:pPr>
              <a:spcBef>
                <a:spcPct val="50000"/>
              </a:spcBef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占制冷系统的（制冷机、冷却泵、冷却塔）的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3.3%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2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更换冷机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ICOP-DCOP</a:t>
            </a:r>
            <a:r>
              <a:rPr lang="zh-CN" altLang="en-US" dirty="0" smtClean="0"/>
              <a:t>理论：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冷机效率</a:t>
            </a:r>
            <a:r>
              <a:rPr lang="en-US" altLang="zh-CN" dirty="0" smtClean="0"/>
              <a:t>COP = ICOP×DCOP</a:t>
            </a:r>
          </a:p>
          <a:p>
            <a:pPr lvl="1"/>
            <a:r>
              <a:rPr lang="en-US" altLang="zh-CN" dirty="0" smtClean="0"/>
              <a:t>ICOP = </a:t>
            </a:r>
            <a:r>
              <a:rPr lang="zh-CN" altLang="en-US" dirty="0" smtClean="0"/>
              <a:t>逆卡诺循环效率，通常在</a:t>
            </a:r>
            <a:r>
              <a:rPr lang="en-US" altLang="zh-CN" dirty="0" smtClean="0"/>
              <a:t>8~12</a:t>
            </a:r>
            <a:r>
              <a:rPr lang="zh-CN" altLang="en-US" dirty="0" smtClean="0"/>
              <a:t>之间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DCOP = </a:t>
            </a:r>
            <a:r>
              <a:rPr lang="zh-CN" altLang="en-US" dirty="0" smtClean="0"/>
              <a:t>热力完善度，在</a:t>
            </a:r>
            <a:r>
              <a:rPr lang="en-US" altLang="zh-CN" dirty="0" smtClean="0"/>
              <a:t>0~1</a:t>
            </a:r>
            <a:r>
              <a:rPr lang="zh-CN" altLang="en-US" dirty="0" smtClean="0"/>
              <a:t>之间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什么情况下更换冷机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在排除负载率、制冷剂填充量等因素影响，冷</a:t>
            </a:r>
            <a:r>
              <a:rPr lang="zh-CN" altLang="en-US" dirty="0"/>
              <a:t>机</a:t>
            </a:r>
            <a:r>
              <a:rPr lang="en-US" altLang="zh-CN" dirty="0" smtClean="0"/>
              <a:t>DCOP</a:t>
            </a:r>
            <a:r>
              <a:rPr lang="zh-CN" altLang="en-US" dirty="0" smtClean="0"/>
              <a:t>仍偏</a:t>
            </a:r>
            <a:r>
              <a:rPr lang="zh-CN" altLang="en-US" dirty="0"/>
              <a:t>低（低于主流冷</a:t>
            </a:r>
            <a:r>
              <a:rPr lang="zh-CN" altLang="en-US" dirty="0" smtClean="0"/>
              <a:t>机</a:t>
            </a:r>
            <a:r>
              <a:rPr lang="en-US" altLang="zh-CN" dirty="0" smtClean="0"/>
              <a:t>DCOP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80</a:t>
            </a:r>
            <a:r>
              <a:rPr lang="en-US" altLang="zh-CN" dirty="0"/>
              <a:t>%</a:t>
            </a:r>
            <a:r>
              <a:rPr lang="zh-CN" altLang="en-US" dirty="0" smtClean="0"/>
              <a:t>）时，在经济性允许的前提下，应考虑更换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0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更换冷机</a:t>
            </a:r>
            <a:endParaRPr lang="zh-CN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988" y="1139825"/>
            <a:ext cx="782002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 bwMode="auto">
          <a:xfrm flipV="1">
            <a:off x="1835696" y="3933056"/>
            <a:ext cx="2304256" cy="1224136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 bwMode="auto">
          <a:xfrm flipV="1">
            <a:off x="1835696" y="3789040"/>
            <a:ext cx="1224136" cy="1368152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536" y="5157192"/>
            <a:ext cx="2052228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旧冷机为风冷系统（额定冷凝温度</a:t>
            </a:r>
            <a:r>
              <a:rPr lang="en-US" altLang="zh-CN" sz="1600" dirty="0" smtClean="0"/>
              <a:t>52</a:t>
            </a:r>
            <a:r>
              <a:rPr lang="zh-CN" altLang="en-US" sz="1600" dirty="0" smtClean="0"/>
              <a:t>℃）设计，改为水冷后，</a:t>
            </a:r>
            <a:r>
              <a:rPr lang="en-US" altLang="zh-CN" sz="1600" dirty="0" smtClean="0"/>
              <a:t>COP</a:t>
            </a:r>
            <a:r>
              <a:rPr lang="zh-CN" altLang="en-US" sz="1600" dirty="0" smtClean="0"/>
              <a:t>虽有所提升，比常规冷机仍明显偏低</a:t>
            </a:r>
            <a:endParaRPr lang="zh-CN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087724" y="908720"/>
            <a:ext cx="20522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新冷机根据全年实际冷却水温度选型（额定冷凝温度</a:t>
            </a:r>
            <a:r>
              <a:rPr lang="en-US" altLang="zh-CN" sz="1600" dirty="0" smtClean="0"/>
              <a:t>42</a:t>
            </a:r>
            <a:r>
              <a:rPr lang="zh-CN" altLang="en-US" sz="1600" dirty="0" smtClean="0"/>
              <a:t>℃），</a:t>
            </a:r>
            <a:r>
              <a:rPr lang="en-US" altLang="zh-CN" sz="1600" dirty="0" smtClean="0"/>
              <a:t>COP</a:t>
            </a:r>
            <a:r>
              <a:rPr lang="zh-CN" altLang="en-US" sz="1600" dirty="0" smtClean="0"/>
              <a:t>较高</a:t>
            </a:r>
            <a:endParaRPr lang="zh-CN" altLang="en-US" sz="1600" dirty="0"/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3491880" y="1844824"/>
            <a:ext cx="504056" cy="936104"/>
          </a:xfrm>
          <a:prstGeom prst="straightConnector1">
            <a:avLst/>
          </a:prstGeom>
          <a:ln>
            <a:solidFill>
              <a:srgbClr val="FF3399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 bwMode="auto">
          <a:xfrm>
            <a:off x="3491880" y="1844824"/>
            <a:ext cx="1077071" cy="868851"/>
          </a:xfrm>
          <a:prstGeom prst="straightConnector1">
            <a:avLst/>
          </a:prstGeom>
          <a:ln>
            <a:solidFill>
              <a:srgbClr val="FF3399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57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为什么本项目节能量那么大？</a:t>
            </a:r>
            <a:endParaRPr lang="en-US" altLang="zh-CN" dirty="0" smtClean="0"/>
          </a:p>
          <a:p>
            <a:r>
              <a:rPr lang="zh-CN" altLang="en-US" dirty="0" smtClean="0"/>
              <a:t>客观原因：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技术条件的改变（是否允许淡水冷却塔 </a:t>
            </a:r>
            <a:r>
              <a:rPr lang="en-US" altLang="zh-CN" dirty="0" smtClean="0"/>
              <a:t>/ </a:t>
            </a:r>
            <a:r>
              <a:rPr lang="zh-CN" altLang="en-US" dirty="0" smtClean="0"/>
              <a:t>变频器与能源价格此消彼长）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设计理念的改变（定流量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变流量）</a:t>
            </a:r>
            <a:endParaRPr lang="en-US" altLang="zh-CN" dirty="0" smtClean="0"/>
          </a:p>
          <a:p>
            <a:r>
              <a:rPr lang="zh-CN" altLang="en-US" dirty="0" smtClean="0"/>
              <a:t>主观原因：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业主重视（节能投资政策优待、管理执行力）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高水平技术团队</a:t>
            </a:r>
            <a:r>
              <a:rPr lang="en-US" altLang="zh-CN" dirty="0" smtClean="0"/>
              <a:t>5</a:t>
            </a:r>
            <a:r>
              <a:rPr lang="zh-CN" altLang="en-US" dirty="0" smtClean="0"/>
              <a:t>年如一日的服务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3707904" y="6381328"/>
            <a:ext cx="1439863" cy="288032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14</a:t>
            </a:r>
            <a:r>
              <a:rPr lang="zh-CN" altLang="en-US" dirty="0"/>
              <a:t>：日本某商业综合体（高效能典范）</a:t>
            </a:r>
            <a:endParaRPr lang="zh-CN" altLang="en-US" dirty="0"/>
          </a:p>
        </p:txBody>
      </p:sp>
      <p:grpSp>
        <p:nvGrpSpPr>
          <p:cNvPr id="4" name="Group 113"/>
          <p:cNvGrpSpPr>
            <a:grpSpLocks/>
          </p:cNvGrpSpPr>
          <p:nvPr/>
        </p:nvGrpSpPr>
        <p:grpSpPr bwMode="auto">
          <a:xfrm>
            <a:off x="304800" y="1628800"/>
            <a:ext cx="7362182" cy="4342207"/>
            <a:chOff x="0" y="0"/>
            <a:chExt cx="2619" cy="5280"/>
          </a:xfrm>
        </p:grpSpPr>
        <p:grpSp>
          <p:nvGrpSpPr>
            <p:cNvPr id="5" name="Group 36"/>
            <p:cNvGrpSpPr>
              <a:grpSpLocks/>
            </p:cNvGrpSpPr>
            <p:nvPr/>
          </p:nvGrpSpPr>
          <p:grpSpPr bwMode="auto">
            <a:xfrm>
              <a:off x="0" y="384"/>
              <a:ext cx="583" cy="384"/>
              <a:chOff x="0" y="384"/>
              <a:chExt cx="583" cy="384"/>
            </a:xfrm>
          </p:grpSpPr>
          <p:sp>
            <p:nvSpPr>
              <p:cNvPr id="111" name="Rectangle 35"/>
              <p:cNvSpPr>
                <a:spLocks noChangeArrowheads="1"/>
              </p:cNvSpPr>
              <p:nvPr/>
            </p:nvSpPr>
            <p:spPr bwMode="auto">
              <a:xfrm>
                <a:off x="0" y="384"/>
                <a:ext cx="583" cy="38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40" y="384"/>
                <a:ext cx="503" cy="38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r>
                  <a:rPr kumimoji="1" lang="zh-CN" altLang="en-US" b="1">
                    <a:latin typeface="MS PGothic" pitchFamily="34" charset="-128"/>
                    <a:ea typeface="MS PGothic" pitchFamily="34" charset="-128"/>
                  </a:rPr>
                  <a:t>事</a:t>
                </a:r>
                <a:r>
                  <a:rPr kumimoji="1" lang="zh-CN" altLang="en-US" b="1">
                    <a:latin typeface="MS PGothic" pitchFamily="34" charset="-128"/>
                  </a:rPr>
                  <a:t>业</a:t>
                </a:r>
                <a:r>
                  <a:rPr kumimoji="1" lang="ja-JP" altLang="en-US" b="1">
                    <a:latin typeface="MS PGothic" pitchFamily="34" charset="-128"/>
                    <a:ea typeface="MS PGothic" pitchFamily="34" charset="-128"/>
                  </a:rPr>
                  <a:t>主体</a:t>
                </a:r>
              </a:p>
            </p:txBody>
          </p:sp>
        </p:grpSp>
        <p:grpSp>
          <p:nvGrpSpPr>
            <p:cNvPr id="6" name="Group 30"/>
            <p:cNvGrpSpPr>
              <a:grpSpLocks/>
            </p:cNvGrpSpPr>
            <p:nvPr/>
          </p:nvGrpSpPr>
          <p:grpSpPr bwMode="auto">
            <a:xfrm>
              <a:off x="0" y="0"/>
              <a:ext cx="583" cy="384"/>
              <a:chOff x="0" y="0"/>
              <a:chExt cx="583" cy="384"/>
            </a:xfrm>
          </p:grpSpPr>
          <p:sp>
            <p:nvSpPr>
              <p:cNvPr id="107" name="Rectangle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3" cy="38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108" name="Group 28"/>
              <p:cNvGrpSpPr>
                <a:grpSpLocks/>
              </p:cNvGrpSpPr>
              <p:nvPr/>
            </p:nvGrpSpPr>
            <p:grpSpPr bwMode="auto">
              <a:xfrm>
                <a:off x="0" y="0"/>
                <a:ext cx="583" cy="384"/>
                <a:chOff x="0" y="0"/>
                <a:chExt cx="583" cy="384"/>
              </a:xfrm>
            </p:grpSpPr>
            <p:sp>
              <p:nvSpPr>
                <p:cNvPr id="109" name="Rectangle 5"/>
                <p:cNvSpPr>
                  <a:spLocks noChangeArrowheads="1"/>
                </p:cNvSpPr>
                <p:nvPr/>
              </p:nvSpPr>
              <p:spPr bwMode="auto">
                <a:xfrm>
                  <a:off x="40" y="0"/>
                  <a:ext cx="503" cy="384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名称</a:t>
                  </a:r>
                </a:p>
              </p:txBody>
            </p:sp>
            <p:sp>
              <p:nvSpPr>
                <p:cNvPr id="110" name="Rectangle 2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8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7" name="Group 34"/>
            <p:cNvGrpSpPr>
              <a:grpSpLocks/>
            </p:cNvGrpSpPr>
            <p:nvPr/>
          </p:nvGrpSpPr>
          <p:grpSpPr bwMode="auto">
            <a:xfrm>
              <a:off x="583" y="0"/>
              <a:ext cx="2036" cy="384"/>
              <a:chOff x="583" y="0"/>
              <a:chExt cx="2036" cy="384"/>
            </a:xfrm>
          </p:grpSpPr>
          <p:sp>
            <p:nvSpPr>
              <p:cNvPr id="103" name="Rectangle 33"/>
              <p:cNvSpPr>
                <a:spLocks noChangeArrowheads="1"/>
              </p:cNvSpPr>
              <p:nvPr/>
            </p:nvSpPr>
            <p:spPr bwMode="auto">
              <a:xfrm>
                <a:off x="583" y="0"/>
                <a:ext cx="2036" cy="38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104" name="Group 32"/>
              <p:cNvGrpSpPr>
                <a:grpSpLocks/>
              </p:cNvGrpSpPr>
              <p:nvPr/>
            </p:nvGrpSpPr>
            <p:grpSpPr bwMode="auto">
              <a:xfrm>
                <a:off x="583" y="0"/>
                <a:ext cx="2036" cy="384"/>
                <a:chOff x="583" y="0"/>
                <a:chExt cx="2036" cy="384"/>
              </a:xfrm>
            </p:grpSpPr>
            <p:sp>
              <p:nvSpPr>
                <p:cNvPr id="105" name="Rectangle 6"/>
                <p:cNvSpPr>
                  <a:spLocks noChangeArrowheads="1"/>
                </p:cNvSpPr>
                <p:nvPr/>
              </p:nvSpPr>
              <p:spPr bwMode="auto">
                <a:xfrm>
                  <a:off x="623" y="0"/>
                  <a:ext cx="1956" cy="384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晴海</a:t>
                  </a:r>
                  <a:r>
                    <a:rPr kumimoji="1" lang="zh-CN" altLang="en-US" b="1">
                      <a:latin typeface="MS PGothic" pitchFamily="34" charset="-128"/>
                    </a:rPr>
                    <a:t>岛屿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地区</a:t>
                  </a:r>
                  <a:r>
                    <a:rPr kumimoji="1" lang="zh-CN" altLang="en-US" b="1">
                      <a:latin typeface="MS PGothic" pitchFamily="34" charset="-128"/>
                    </a:rPr>
                    <a:t>集中热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供給</a:t>
                  </a:r>
                  <a:r>
                    <a:rPr kumimoji="1" lang="zh-CN" altLang="en-US" b="1">
                      <a:latin typeface="MS PGothic" pitchFamily="34" charset="-128"/>
                    </a:rPr>
                    <a:t>设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施（ＤＨＣ）</a:t>
                  </a:r>
                </a:p>
              </p:txBody>
            </p:sp>
            <p:sp>
              <p:nvSpPr>
                <p:cNvPr id="106" name="Rectangle 31"/>
                <p:cNvSpPr>
                  <a:spLocks noChangeArrowheads="1"/>
                </p:cNvSpPr>
                <p:nvPr/>
              </p:nvSpPr>
              <p:spPr bwMode="auto">
                <a:xfrm>
                  <a:off x="583" y="0"/>
                  <a:ext cx="20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8" name="Group 40"/>
            <p:cNvGrpSpPr>
              <a:grpSpLocks/>
            </p:cNvGrpSpPr>
            <p:nvPr/>
          </p:nvGrpSpPr>
          <p:grpSpPr bwMode="auto">
            <a:xfrm>
              <a:off x="583" y="384"/>
              <a:ext cx="2036" cy="384"/>
              <a:chOff x="583" y="384"/>
              <a:chExt cx="2036" cy="384"/>
            </a:xfrm>
          </p:grpSpPr>
          <p:sp>
            <p:nvSpPr>
              <p:cNvPr id="99" name="Rectangle 39"/>
              <p:cNvSpPr>
                <a:spLocks noChangeArrowheads="1"/>
              </p:cNvSpPr>
              <p:nvPr/>
            </p:nvSpPr>
            <p:spPr bwMode="auto">
              <a:xfrm>
                <a:off x="583" y="384"/>
                <a:ext cx="2036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100" name="Group 38"/>
              <p:cNvGrpSpPr>
                <a:grpSpLocks/>
              </p:cNvGrpSpPr>
              <p:nvPr/>
            </p:nvGrpSpPr>
            <p:grpSpPr bwMode="auto">
              <a:xfrm>
                <a:off x="583" y="384"/>
                <a:ext cx="2036" cy="384"/>
                <a:chOff x="583" y="384"/>
                <a:chExt cx="2036" cy="384"/>
              </a:xfrm>
            </p:grpSpPr>
            <p:sp>
              <p:nvSpPr>
                <p:cNvPr id="101" name="Rectangle 8"/>
                <p:cNvSpPr>
                  <a:spLocks noChangeArrowheads="1"/>
                </p:cNvSpPr>
                <p:nvPr/>
              </p:nvSpPr>
              <p:spPr bwMode="auto">
                <a:xfrm>
                  <a:off x="623" y="384"/>
                  <a:ext cx="1956" cy="3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zh-CN" altLang="en-US" b="1">
                      <a:latin typeface="MS PGothic" pitchFamily="34" charset="-128"/>
                    </a:rPr>
                    <a:t>东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京都市</a:t>
                  </a:r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Service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（株）</a:t>
                  </a:r>
                </a:p>
              </p:txBody>
            </p:sp>
            <p:sp>
              <p:nvSpPr>
                <p:cNvPr id="102" name="Rectangle 37"/>
                <p:cNvSpPr>
                  <a:spLocks noChangeArrowheads="1"/>
                </p:cNvSpPr>
                <p:nvPr/>
              </p:nvSpPr>
              <p:spPr bwMode="auto">
                <a:xfrm>
                  <a:off x="583" y="384"/>
                  <a:ext cx="20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9" name="Group 44"/>
            <p:cNvGrpSpPr>
              <a:grpSpLocks/>
            </p:cNvGrpSpPr>
            <p:nvPr/>
          </p:nvGrpSpPr>
          <p:grpSpPr bwMode="auto">
            <a:xfrm>
              <a:off x="0" y="768"/>
              <a:ext cx="583" cy="1728"/>
              <a:chOff x="0" y="768"/>
              <a:chExt cx="583" cy="1728"/>
            </a:xfrm>
          </p:grpSpPr>
          <p:sp>
            <p:nvSpPr>
              <p:cNvPr id="95" name="Rectangle 43"/>
              <p:cNvSpPr>
                <a:spLocks noChangeArrowheads="1"/>
              </p:cNvSpPr>
              <p:nvPr/>
            </p:nvSpPr>
            <p:spPr bwMode="auto">
              <a:xfrm>
                <a:off x="0" y="768"/>
                <a:ext cx="583" cy="38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96" name="Group 42"/>
              <p:cNvGrpSpPr>
                <a:grpSpLocks/>
              </p:cNvGrpSpPr>
              <p:nvPr/>
            </p:nvGrpSpPr>
            <p:grpSpPr bwMode="auto">
              <a:xfrm>
                <a:off x="0" y="768"/>
                <a:ext cx="583" cy="1728"/>
                <a:chOff x="0" y="768"/>
                <a:chExt cx="583" cy="1728"/>
              </a:xfrm>
            </p:grpSpPr>
            <p:sp>
              <p:nvSpPr>
                <p:cNvPr id="97" name="Rectangle 9"/>
                <p:cNvSpPr>
                  <a:spLocks noChangeArrowheads="1"/>
                </p:cNvSpPr>
                <p:nvPr/>
              </p:nvSpPr>
              <p:spPr bwMode="auto">
                <a:xfrm>
                  <a:off x="40" y="768"/>
                  <a:ext cx="503" cy="1728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所在地</a:t>
                  </a:r>
                </a:p>
              </p:txBody>
            </p:sp>
            <p:sp>
              <p:nvSpPr>
                <p:cNvPr id="98" name="Rectangle 41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583" cy="172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10" name="Group 48"/>
            <p:cNvGrpSpPr>
              <a:grpSpLocks/>
            </p:cNvGrpSpPr>
            <p:nvPr/>
          </p:nvGrpSpPr>
          <p:grpSpPr bwMode="auto">
            <a:xfrm>
              <a:off x="583" y="768"/>
              <a:ext cx="2036" cy="384"/>
              <a:chOff x="583" y="768"/>
              <a:chExt cx="2036" cy="384"/>
            </a:xfrm>
          </p:grpSpPr>
          <p:sp>
            <p:nvSpPr>
              <p:cNvPr id="91" name="Rectangle 47"/>
              <p:cNvSpPr>
                <a:spLocks noChangeArrowheads="1"/>
              </p:cNvSpPr>
              <p:nvPr/>
            </p:nvSpPr>
            <p:spPr bwMode="auto">
              <a:xfrm>
                <a:off x="583" y="768"/>
                <a:ext cx="2036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92" name="Group 46"/>
              <p:cNvGrpSpPr>
                <a:grpSpLocks/>
              </p:cNvGrpSpPr>
              <p:nvPr/>
            </p:nvGrpSpPr>
            <p:grpSpPr bwMode="auto">
              <a:xfrm>
                <a:off x="583" y="768"/>
                <a:ext cx="2036" cy="384"/>
                <a:chOff x="583" y="768"/>
                <a:chExt cx="2036" cy="384"/>
              </a:xfrm>
            </p:grpSpPr>
            <p:sp>
              <p:nvSpPr>
                <p:cNvPr id="93" name="Rectangle 10"/>
                <p:cNvSpPr>
                  <a:spLocks noChangeArrowheads="1"/>
                </p:cNvSpPr>
                <p:nvPr/>
              </p:nvSpPr>
              <p:spPr bwMode="auto">
                <a:xfrm>
                  <a:off x="623" y="768"/>
                  <a:ext cx="1956" cy="3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晴海</a:t>
                  </a:r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Island Triton Square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内</a:t>
                  </a:r>
                </a:p>
              </p:txBody>
            </p:sp>
            <p:sp>
              <p:nvSpPr>
                <p:cNvPr id="94" name="Rectangle 45"/>
                <p:cNvSpPr>
                  <a:spLocks noChangeArrowheads="1"/>
                </p:cNvSpPr>
                <p:nvPr/>
              </p:nvSpPr>
              <p:spPr bwMode="auto">
                <a:xfrm>
                  <a:off x="583" y="768"/>
                  <a:ext cx="20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11" name="Group 52"/>
            <p:cNvGrpSpPr>
              <a:grpSpLocks/>
            </p:cNvGrpSpPr>
            <p:nvPr/>
          </p:nvGrpSpPr>
          <p:grpSpPr bwMode="auto">
            <a:xfrm>
              <a:off x="583" y="1152"/>
              <a:ext cx="2036" cy="768"/>
              <a:chOff x="583" y="1152"/>
              <a:chExt cx="2036" cy="768"/>
            </a:xfrm>
          </p:grpSpPr>
          <p:sp>
            <p:nvSpPr>
              <p:cNvPr id="87" name="Rectangle 51"/>
              <p:cNvSpPr>
                <a:spLocks noChangeArrowheads="1"/>
              </p:cNvSpPr>
              <p:nvPr/>
            </p:nvSpPr>
            <p:spPr bwMode="auto">
              <a:xfrm>
                <a:off x="583" y="1152"/>
                <a:ext cx="2036" cy="7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88" name="Group 50"/>
              <p:cNvGrpSpPr>
                <a:grpSpLocks/>
              </p:cNvGrpSpPr>
              <p:nvPr/>
            </p:nvGrpSpPr>
            <p:grpSpPr bwMode="auto">
              <a:xfrm>
                <a:off x="583" y="1152"/>
                <a:ext cx="2036" cy="768"/>
                <a:chOff x="583" y="1152"/>
                <a:chExt cx="2036" cy="768"/>
              </a:xfrm>
            </p:grpSpPr>
            <p:sp>
              <p:nvSpPr>
                <p:cNvPr id="89" name="Rectangle 11"/>
                <p:cNvSpPr>
                  <a:spLocks noChangeArrowheads="1"/>
                </p:cNvSpPr>
                <p:nvPr/>
              </p:nvSpPr>
              <p:spPr bwMode="auto">
                <a:xfrm>
                  <a:off x="623" y="1152"/>
                  <a:ext cx="1956" cy="76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ja-JP" altLang="en-US" b="1" dirty="0">
                      <a:latin typeface="MS PGothic" pitchFamily="34" charset="-128"/>
                      <a:ea typeface="MS PGothic" pitchFamily="34" charset="-128"/>
                    </a:rPr>
                    <a:t>　　</a:t>
                  </a:r>
                  <a:r>
                    <a:rPr kumimoji="1" lang="zh-CN" altLang="en-US" b="1" dirty="0">
                      <a:latin typeface="MS PGothic" pitchFamily="34" charset="-128"/>
                    </a:rPr>
                    <a:t>会议厅栋 </a:t>
                  </a:r>
                  <a:r>
                    <a:rPr kumimoji="1" lang="ja-JP" altLang="en-US" b="1" dirty="0">
                      <a:latin typeface="MS PGothic" pitchFamily="34" charset="-128"/>
                      <a:ea typeface="MS PGothic" pitchFamily="34" charset="-128"/>
                    </a:rPr>
                    <a:t>地下</a:t>
                  </a:r>
                  <a:r>
                    <a:rPr kumimoji="1" lang="zh-CN" altLang="en-US" b="1" dirty="0">
                      <a:latin typeface="MS PGothic" pitchFamily="34" charset="-128"/>
                      <a:ea typeface="MS PGothic" pitchFamily="34" charset="-128"/>
                    </a:rPr>
                    <a:t>３</a:t>
                  </a:r>
                  <a:r>
                    <a:rPr kumimoji="1" lang="zh-CN" altLang="en-US" b="1" dirty="0">
                      <a:latin typeface="MS PGothic" pitchFamily="34" charset="-128"/>
                    </a:rPr>
                    <a:t>层</a:t>
                  </a:r>
                  <a:r>
                    <a:rPr kumimoji="1" lang="ja-JP" altLang="en-US" b="1" dirty="0">
                      <a:latin typeface="MS PGothic" pitchFamily="34" charset="-128"/>
                      <a:ea typeface="MS PGothic" pitchFamily="34" charset="-128"/>
                    </a:rPr>
                    <a:t>（</a:t>
                  </a:r>
                  <a:r>
                    <a:rPr kumimoji="1" lang="zh-CN" altLang="en-US" b="1" dirty="0">
                      <a:latin typeface="MS PGothic" pitchFamily="34" charset="-128"/>
                    </a:rPr>
                    <a:t>电气</a:t>
                  </a:r>
                  <a:r>
                    <a:rPr kumimoji="1" lang="ja-JP" altLang="en-US" b="1" dirty="0">
                      <a:latin typeface="MS PGothic" pitchFamily="34" charset="-128"/>
                      <a:ea typeface="MS PGothic" pitchFamily="34" charset="-128"/>
                    </a:rPr>
                    <a:t>室、</a:t>
                  </a:r>
                  <a:r>
                    <a:rPr kumimoji="1" lang="zh-CN" altLang="en-US" b="1" dirty="0">
                      <a:latin typeface="MS PGothic" pitchFamily="34" charset="-128"/>
                      <a:ea typeface="MS PGothic" pitchFamily="34" charset="-128"/>
                    </a:rPr>
                    <a:t>監</a:t>
                  </a:r>
                  <a:r>
                    <a:rPr kumimoji="1" lang="zh-CN" altLang="en-US" b="1" dirty="0">
                      <a:latin typeface="MS PGothic" pitchFamily="34" charset="-128"/>
                    </a:rPr>
                    <a:t>视</a:t>
                  </a:r>
                  <a:r>
                    <a:rPr kumimoji="1" lang="zh-CN" altLang="en-US" b="1" dirty="0">
                      <a:latin typeface="MS PGothic" pitchFamily="34" charset="-128"/>
                      <a:ea typeface="MS PGothic" pitchFamily="34" charset="-128"/>
                    </a:rPr>
                    <a:t>室</a:t>
                  </a:r>
                  <a:r>
                    <a:rPr kumimoji="1" lang="ja-JP" altLang="en-US" b="1" dirty="0">
                      <a:latin typeface="MS PGothic" pitchFamily="34" charset="-128"/>
                      <a:ea typeface="MS PGothic" pitchFamily="34" charset="-128"/>
                    </a:rPr>
                    <a:t>）・地下</a:t>
                  </a:r>
                  <a:r>
                    <a:rPr kumimoji="1" lang="zh-CN" altLang="en-US" b="1" dirty="0">
                      <a:latin typeface="MS PGothic" pitchFamily="34" charset="-128"/>
                      <a:ea typeface="MS PGothic" pitchFamily="34" charset="-128"/>
                    </a:rPr>
                    <a:t>４</a:t>
                  </a:r>
                  <a:r>
                    <a:rPr kumimoji="1" lang="zh-CN" altLang="en-US" b="1" dirty="0">
                      <a:latin typeface="MS PGothic" pitchFamily="34" charset="-128"/>
                    </a:rPr>
                    <a:t>层</a:t>
                  </a:r>
                  <a:r>
                    <a:rPr kumimoji="1" lang="ja-JP" altLang="en-US" b="1" dirty="0">
                      <a:latin typeface="MS PGothic" pitchFamily="34" charset="-128"/>
                      <a:ea typeface="MS PGothic" pitchFamily="34" charset="-128"/>
                    </a:rPr>
                    <a:t>（</a:t>
                  </a:r>
                  <a:r>
                    <a:rPr kumimoji="1" lang="zh-CN" altLang="en-US" b="1" dirty="0">
                      <a:latin typeface="MS PGothic" pitchFamily="34" charset="-128"/>
                    </a:rPr>
                    <a:t>机械</a:t>
                  </a:r>
                  <a:r>
                    <a:rPr kumimoji="1" lang="ja-JP" altLang="en-US" b="1" dirty="0">
                      <a:latin typeface="MS PGothic" pitchFamily="34" charset="-128"/>
                      <a:ea typeface="MS PGothic" pitchFamily="34" charset="-128"/>
                    </a:rPr>
                    <a:t>室）</a:t>
                  </a:r>
                </a:p>
              </p:txBody>
            </p:sp>
            <p:sp>
              <p:nvSpPr>
                <p:cNvPr id="90" name="Rectangle 49"/>
                <p:cNvSpPr>
                  <a:spLocks noChangeArrowheads="1"/>
                </p:cNvSpPr>
                <p:nvPr/>
              </p:nvSpPr>
              <p:spPr bwMode="auto">
                <a:xfrm>
                  <a:off x="583" y="1152"/>
                  <a:ext cx="2036" cy="76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12" name="Group 56"/>
            <p:cNvGrpSpPr>
              <a:grpSpLocks/>
            </p:cNvGrpSpPr>
            <p:nvPr/>
          </p:nvGrpSpPr>
          <p:grpSpPr bwMode="auto">
            <a:xfrm>
              <a:off x="583" y="1920"/>
              <a:ext cx="2036" cy="576"/>
              <a:chOff x="583" y="1920"/>
              <a:chExt cx="2036" cy="576"/>
            </a:xfrm>
          </p:grpSpPr>
          <p:sp>
            <p:nvSpPr>
              <p:cNvPr id="83" name="Rectangle 55"/>
              <p:cNvSpPr>
                <a:spLocks noChangeArrowheads="1"/>
              </p:cNvSpPr>
              <p:nvPr/>
            </p:nvSpPr>
            <p:spPr bwMode="auto">
              <a:xfrm>
                <a:off x="583" y="1920"/>
                <a:ext cx="2036" cy="5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84" name="Group 54"/>
              <p:cNvGrpSpPr>
                <a:grpSpLocks/>
              </p:cNvGrpSpPr>
              <p:nvPr/>
            </p:nvGrpSpPr>
            <p:grpSpPr bwMode="auto">
              <a:xfrm>
                <a:off x="583" y="1920"/>
                <a:ext cx="2036" cy="576"/>
                <a:chOff x="583" y="1920"/>
                <a:chExt cx="2036" cy="576"/>
              </a:xfrm>
            </p:grpSpPr>
            <p:sp>
              <p:nvSpPr>
                <p:cNvPr id="85" name="Rectangle 12"/>
                <p:cNvSpPr>
                  <a:spLocks noChangeArrowheads="1"/>
                </p:cNvSpPr>
                <p:nvPr/>
              </p:nvSpPr>
              <p:spPr bwMode="auto">
                <a:xfrm>
                  <a:off x="623" y="1920"/>
                  <a:ext cx="1956" cy="57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　　</a:t>
                  </a:r>
                  <a:r>
                    <a:rPr kumimoji="1" lang="en-US" altLang="zh-CN" b="1">
                      <a:latin typeface="MS PGothic" pitchFamily="34" charset="-128"/>
                    </a:rPr>
                    <a:t>Z</a:t>
                  </a:r>
                  <a:r>
                    <a:rPr kumimoji="1" lang="zh-CN" altLang="en-US" b="1">
                      <a:latin typeface="MS PGothic" pitchFamily="34" charset="-128"/>
                    </a:rPr>
                    <a:t>写字楼 </a:t>
                  </a:r>
                  <a:r>
                    <a:rPr kumimoji="1" lang="zh-CN" altLang="en-US" b="1">
                      <a:latin typeface="MS PGothic" pitchFamily="34" charset="-128"/>
                      <a:ea typeface="MS PGothic" pitchFamily="34" charset="-128"/>
                    </a:rPr>
                    <a:t>屋</a:t>
                  </a:r>
                  <a:r>
                    <a:rPr kumimoji="1" lang="zh-CN" altLang="en-US" b="1">
                      <a:latin typeface="MS PGothic" pitchFamily="34" charset="-128"/>
                    </a:rPr>
                    <a:t>顶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（</a:t>
                  </a:r>
                  <a:r>
                    <a:rPr kumimoji="1" lang="zh-CN" altLang="en-US" b="1">
                      <a:latin typeface="MS PGothic" pitchFamily="34" charset="-128"/>
                    </a:rPr>
                    <a:t>室</a:t>
                  </a:r>
                  <a:r>
                    <a:rPr kumimoji="1" lang="zh-CN" altLang="en-US" b="1">
                      <a:latin typeface="MS PGothic" pitchFamily="34" charset="-128"/>
                      <a:ea typeface="MS PGothic" pitchFamily="34" charset="-128"/>
                    </a:rPr>
                    <a:t>外</a:t>
                  </a:r>
                  <a:r>
                    <a:rPr kumimoji="1" lang="zh-CN" altLang="en-US" b="1">
                      <a:latin typeface="MS PGothic" pitchFamily="34" charset="-128"/>
                    </a:rPr>
                    <a:t>机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）</a:t>
                  </a:r>
                </a:p>
              </p:txBody>
            </p:sp>
            <p:sp>
              <p:nvSpPr>
                <p:cNvPr id="86" name="Rectangle 53"/>
                <p:cNvSpPr>
                  <a:spLocks noChangeArrowheads="1"/>
                </p:cNvSpPr>
                <p:nvPr/>
              </p:nvSpPr>
              <p:spPr bwMode="auto">
                <a:xfrm>
                  <a:off x="583" y="1920"/>
                  <a:ext cx="2036" cy="57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13" name="Group 60"/>
            <p:cNvGrpSpPr>
              <a:grpSpLocks/>
            </p:cNvGrpSpPr>
            <p:nvPr/>
          </p:nvGrpSpPr>
          <p:grpSpPr bwMode="auto">
            <a:xfrm>
              <a:off x="0" y="2496"/>
              <a:ext cx="583" cy="384"/>
              <a:chOff x="0" y="2496"/>
              <a:chExt cx="583" cy="384"/>
            </a:xfrm>
          </p:grpSpPr>
          <p:sp>
            <p:nvSpPr>
              <p:cNvPr id="79" name="Rectangle 59"/>
              <p:cNvSpPr>
                <a:spLocks noChangeArrowheads="1"/>
              </p:cNvSpPr>
              <p:nvPr/>
            </p:nvSpPr>
            <p:spPr bwMode="auto">
              <a:xfrm>
                <a:off x="0" y="2496"/>
                <a:ext cx="583" cy="38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80" name="Group 58"/>
              <p:cNvGrpSpPr>
                <a:grpSpLocks/>
              </p:cNvGrpSpPr>
              <p:nvPr/>
            </p:nvGrpSpPr>
            <p:grpSpPr bwMode="auto">
              <a:xfrm>
                <a:off x="0" y="2496"/>
                <a:ext cx="583" cy="384"/>
                <a:chOff x="0" y="2496"/>
                <a:chExt cx="583" cy="384"/>
              </a:xfrm>
            </p:grpSpPr>
            <p:sp>
              <p:nvSpPr>
                <p:cNvPr id="81" name="Rectangle 13"/>
                <p:cNvSpPr>
                  <a:spLocks noChangeArrowheads="1"/>
                </p:cNvSpPr>
                <p:nvPr/>
              </p:nvSpPr>
              <p:spPr bwMode="auto">
                <a:xfrm>
                  <a:off x="40" y="2496"/>
                  <a:ext cx="503" cy="384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zh-CN" altLang="en-US" b="1">
                      <a:latin typeface="MS PGothic" pitchFamily="34" charset="-128"/>
                      <a:ea typeface="MS PGothic" pitchFamily="34" charset="-128"/>
                    </a:rPr>
                    <a:t>供</a:t>
                  </a:r>
                  <a:r>
                    <a:rPr kumimoji="1" lang="zh-CN" altLang="en-US" b="1">
                      <a:latin typeface="MS PGothic" pitchFamily="34" charset="-128"/>
                    </a:rPr>
                    <a:t>给开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始日</a:t>
                  </a:r>
                </a:p>
              </p:txBody>
            </p:sp>
            <p:sp>
              <p:nvSpPr>
                <p:cNvPr id="82" name="Rectangle 57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58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14" name="Group 64"/>
            <p:cNvGrpSpPr>
              <a:grpSpLocks/>
            </p:cNvGrpSpPr>
            <p:nvPr/>
          </p:nvGrpSpPr>
          <p:grpSpPr bwMode="auto">
            <a:xfrm>
              <a:off x="583" y="2496"/>
              <a:ext cx="2036" cy="384"/>
              <a:chOff x="583" y="2496"/>
              <a:chExt cx="2036" cy="384"/>
            </a:xfrm>
          </p:grpSpPr>
          <p:sp>
            <p:nvSpPr>
              <p:cNvPr id="75" name="Rectangle 63"/>
              <p:cNvSpPr>
                <a:spLocks noChangeArrowheads="1"/>
              </p:cNvSpPr>
              <p:nvPr/>
            </p:nvSpPr>
            <p:spPr bwMode="auto">
              <a:xfrm>
                <a:off x="583" y="2496"/>
                <a:ext cx="2036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76" name="Group 62"/>
              <p:cNvGrpSpPr>
                <a:grpSpLocks/>
              </p:cNvGrpSpPr>
              <p:nvPr/>
            </p:nvGrpSpPr>
            <p:grpSpPr bwMode="auto">
              <a:xfrm>
                <a:off x="583" y="2496"/>
                <a:ext cx="2036" cy="384"/>
                <a:chOff x="583" y="2496"/>
                <a:chExt cx="2036" cy="384"/>
              </a:xfrm>
            </p:grpSpPr>
            <p:sp>
              <p:nvSpPr>
                <p:cNvPr id="77" name="Rectangle 14"/>
                <p:cNvSpPr>
                  <a:spLocks noChangeArrowheads="1"/>
                </p:cNvSpPr>
                <p:nvPr/>
              </p:nvSpPr>
              <p:spPr bwMode="auto">
                <a:xfrm>
                  <a:off x="623" y="2496"/>
                  <a:ext cx="1956" cy="3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2001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年</a:t>
                  </a:r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4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月</a:t>
                  </a:r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1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日</a:t>
                  </a:r>
                </a:p>
              </p:txBody>
            </p:sp>
            <p:sp>
              <p:nvSpPr>
                <p:cNvPr id="78" name="Rectangle 61"/>
                <p:cNvSpPr>
                  <a:spLocks noChangeArrowheads="1"/>
                </p:cNvSpPr>
                <p:nvPr/>
              </p:nvSpPr>
              <p:spPr bwMode="auto">
                <a:xfrm>
                  <a:off x="583" y="2496"/>
                  <a:ext cx="20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15" name="Group 68"/>
            <p:cNvGrpSpPr>
              <a:grpSpLocks/>
            </p:cNvGrpSpPr>
            <p:nvPr/>
          </p:nvGrpSpPr>
          <p:grpSpPr bwMode="auto">
            <a:xfrm>
              <a:off x="0" y="2880"/>
              <a:ext cx="583" cy="384"/>
              <a:chOff x="0" y="2880"/>
              <a:chExt cx="583" cy="384"/>
            </a:xfrm>
          </p:grpSpPr>
          <p:sp>
            <p:nvSpPr>
              <p:cNvPr id="71" name="Rectangle 67"/>
              <p:cNvSpPr>
                <a:spLocks noChangeArrowheads="1"/>
              </p:cNvSpPr>
              <p:nvPr/>
            </p:nvSpPr>
            <p:spPr bwMode="auto">
              <a:xfrm>
                <a:off x="0" y="2880"/>
                <a:ext cx="583" cy="38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72" name="Group 66"/>
              <p:cNvGrpSpPr>
                <a:grpSpLocks/>
              </p:cNvGrpSpPr>
              <p:nvPr/>
            </p:nvGrpSpPr>
            <p:grpSpPr bwMode="auto">
              <a:xfrm>
                <a:off x="0" y="2880"/>
                <a:ext cx="583" cy="384"/>
                <a:chOff x="0" y="2880"/>
                <a:chExt cx="583" cy="384"/>
              </a:xfrm>
            </p:grpSpPr>
            <p:sp>
              <p:nvSpPr>
                <p:cNvPr id="73" name="Rectangle 15"/>
                <p:cNvSpPr>
                  <a:spLocks noChangeArrowheads="1"/>
                </p:cNvSpPr>
                <p:nvPr/>
              </p:nvSpPr>
              <p:spPr bwMode="auto">
                <a:xfrm>
                  <a:off x="40" y="2880"/>
                  <a:ext cx="503" cy="384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zh-CN" altLang="en-US" b="1">
                      <a:latin typeface="MS PGothic" pitchFamily="34" charset="-128"/>
                      <a:ea typeface="MS PGothic" pitchFamily="34" charset="-128"/>
                    </a:rPr>
                    <a:t>供</a:t>
                  </a:r>
                  <a:r>
                    <a:rPr kumimoji="1" lang="zh-CN" altLang="en-US" b="1">
                      <a:latin typeface="MS PGothic" pitchFamily="34" charset="-128"/>
                    </a:rPr>
                    <a:t>给地区</a:t>
                  </a:r>
                  <a:endParaRPr kumimoji="1" lang="ja-JP" altLang="en-US" b="1">
                    <a:latin typeface="MS PGothic" pitchFamily="34" charset="-128"/>
                    <a:ea typeface="MS PGothic" pitchFamily="34" charset="-128"/>
                  </a:endParaRPr>
                </a:p>
              </p:txBody>
            </p:sp>
            <p:sp>
              <p:nvSpPr>
                <p:cNvPr id="74" name="Rectangle 65"/>
                <p:cNvSpPr>
                  <a:spLocks noChangeArrowheads="1"/>
                </p:cNvSpPr>
                <p:nvPr/>
              </p:nvSpPr>
              <p:spPr bwMode="auto">
                <a:xfrm>
                  <a:off x="0" y="2880"/>
                  <a:ext cx="58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16" name="Group 72"/>
            <p:cNvGrpSpPr>
              <a:grpSpLocks/>
            </p:cNvGrpSpPr>
            <p:nvPr/>
          </p:nvGrpSpPr>
          <p:grpSpPr bwMode="auto">
            <a:xfrm>
              <a:off x="583" y="2880"/>
              <a:ext cx="2036" cy="384"/>
              <a:chOff x="583" y="2880"/>
              <a:chExt cx="2036" cy="384"/>
            </a:xfrm>
          </p:grpSpPr>
          <p:sp>
            <p:nvSpPr>
              <p:cNvPr id="67" name="Rectangle 71"/>
              <p:cNvSpPr>
                <a:spLocks noChangeArrowheads="1"/>
              </p:cNvSpPr>
              <p:nvPr/>
            </p:nvSpPr>
            <p:spPr bwMode="auto">
              <a:xfrm>
                <a:off x="583" y="2880"/>
                <a:ext cx="2036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68" name="Group 70"/>
              <p:cNvGrpSpPr>
                <a:grpSpLocks/>
              </p:cNvGrpSpPr>
              <p:nvPr/>
            </p:nvGrpSpPr>
            <p:grpSpPr bwMode="auto">
              <a:xfrm>
                <a:off x="583" y="2880"/>
                <a:ext cx="2036" cy="384"/>
                <a:chOff x="583" y="2880"/>
                <a:chExt cx="2036" cy="384"/>
              </a:xfrm>
            </p:grpSpPr>
            <p:sp>
              <p:nvSpPr>
                <p:cNvPr id="69" name="Rectangle 16"/>
                <p:cNvSpPr>
                  <a:spLocks noChangeArrowheads="1"/>
                </p:cNvSpPr>
                <p:nvPr/>
              </p:nvSpPr>
              <p:spPr bwMode="auto">
                <a:xfrm>
                  <a:off x="623" y="2880"/>
                  <a:ext cx="1956" cy="3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6.1 ha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　（第一街区）</a:t>
                  </a:r>
                </a:p>
              </p:txBody>
            </p:sp>
            <p:sp>
              <p:nvSpPr>
                <p:cNvPr id="70" name="Rectangle 69"/>
                <p:cNvSpPr>
                  <a:spLocks noChangeArrowheads="1"/>
                </p:cNvSpPr>
                <p:nvPr/>
              </p:nvSpPr>
              <p:spPr bwMode="auto">
                <a:xfrm>
                  <a:off x="583" y="2880"/>
                  <a:ext cx="20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0" y="3264"/>
              <a:ext cx="583" cy="384"/>
              <a:chOff x="0" y="3264"/>
              <a:chExt cx="583" cy="384"/>
            </a:xfrm>
          </p:grpSpPr>
          <p:sp>
            <p:nvSpPr>
              <p:cNvPr id="63" name="Rectangle 75"/>
              <p:cNvSpPr>
                <a:spLocks noChangeArrowheads="1"/>
              </p:cNvSpPr>
              <p:nvPr/>
            </p:nvSpPr>
            <p:spPr bwMode="auto">
              <a:xfrm>
                <a:off x="0" y="3264"/>
                <a:ext cx="583" cy="38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64" name="Group 74"/>
              <p:cNvGrpSpPr>
                <a:grpSpLocks/>
              </p:cNvGrpSpPr>
              <p:nvPr/>
            </p:nvGrpSpPr>
            <p:grpSpPr bwMode="auto">
              <a:xfrm>
                <a:off x="0" y="3264"/>
                <a:ext cx="583" cy="384"/>
                <a:chOff x="0" y="3264"/>
                <a:chExt cx="583" cy="384"/>
              </a:xfrm>
            </p:grpSpPr>
            <p:sp>
              <p:nvSpPr>
                <p:cNvPr id="65" name="Rectangle 17"/>
                <p:cNvSpPr>
                  <a:spLocks noChangeArrowheads="1"/>
                </p:cNvSpPr>
                <p:nvPr/>
              </p:nvSpPr>
              <p:spPr bwMode="auto">
                <a:xfrm>
                  <a:off x="40" y="3264"/>
                  <a:ext cx="503" cy="384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zh-CN" altLang="en-US" b="1">
                      <a:latin typeface="MS PGothic" pitchFamily="34" charset="-128"/>
                      <a:ea typeface="MS PGothic" pitchFamily="34" charset="-128"/>
                    </a:rPr>
                    <a:t>供</a:t>
                  </a:r>
                  <a:r>
                    <a:rPr kumimoji="1" lang="zh-CN" altLang="en-US" b="1">
                      <a:latin typeface="MS PGothic" pitchFamily="34" charset="-128"/>
                    </a:rPr>
                    <a:t>给面积</a:t>
                  </a:r>
                  <a:endParaRPr kumimoji="1" lang="ja-JP" altLang="en-US" b="1">
                    <a:latin typeface="MS PGothic" pitchFamily="34" charset="-128"/>
                    <a:ea typeface="MS PGothic" pitchFamily="34" charset="-128"/>
                  </a:endParaRPr>
                </a:p>
              </p:txBody>
            </p:sp>
            <p:sp>
              <p:nvSpPr>
                <p:cNvPr id="66" name="Rectangle 73"/>
                <p:cNvSpPr>
                  <a:spLocks noChangeArrowheads="1"/>
                </p:cNvSpPr>
                <p:nvPr/>
              </p:nvSpPr>
              <p:spPr bwMode="auto">
                <a:xfrm>
                  <a:off x="0" y="3264"/>
                  <a:ext cx="58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18" name="Group 80"/>
            <p:cNvGrpSpPr>
              <a:grpSpLocks/>
            </p:cNvGrpSpPr>
            <p:nvPr/>
          </p:nvGrpSpPr>
          <p:grpSpPr bwMode="auto">
            <a:xfrm>
              <a:off x="583" y="3264"/>
              <a:ext cx="2036" cy="384"/>
              <a:chOff x="583" y="3264"/>
              <a:chExt cx="2036" cy="384"/>
            </a:xfrm>
          </p:grpSpPr>
          <p:sp>
            <p:nvSpPr>
              <p:cNvPr id="59" name="Rectangle 79"/>
              <p:cNvSpPr>
                <a:spLocks noChangeArrowheads="1"/>
              </p:cNvSpPr>
              <p:nvPr/>
            </p:nvSpPr>
            <p:spPr bwMode="auto">
              <a:xfrm>
                <a:off x="583" y="3264"/>
                <a:ext cx="2036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60" name="Group 78"/>
              <p:cNvGrpSpPr>
                <a:grpSpLocks/>
              </p:cNvGrpSpPr>
              <p:nvPr/>
            </p:nvGrpSpPr>
            <p:grpSpPr bwMode="auto">
              <a:xfrm>
                <a:off x="583" y="3264"/>
                <a:ext cx="2036" cy="384"/>
                <a:chOff x="583" y="3264"/>
                <a:chExt cx="2036" cy="384"/>
              </a:xfrm>
            </p:grpSpPr>
            <p:sp>
              <p:nvSpPr>
                <p:cNvPr id="61" name="Rectangle 18"/>
                <p:cNvSpPr>
                  <a:spLocks noChangeArrowheads="1"/>
                </p:cNvSpPr>
                <p:nvPr/>
              </p:nvSpPr>
              <p:spPr bwMode="auto">
                <a:xfrm>
                  <a:off x="623" y="3264"/>
                  <a:ext cx="1956" cy="3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437,600 ㎡</a:t>
                  </a:r>
                </a:p>
              </p:txBody>
            </p:sp>
            <p:sp>
              <p:nvSpPr>
                <p:cNvPr id="62" name="Rectangle 77"/>
                <p:cNvSpPr>
                  <a:spLocks noChangeArrowheads="1"/>
                </p:cNvSpPr>
                <p:nvPr/>
              </p:nvSpPr>
              <p:spPr bwMode="auto">
                <a:xfrm>
                  <a:off x="583" y="3264"/>
                  <a:ext cx="20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19" name="Group 84"/>
            <p:cNvGrpSpPr>
              <a:grpSpLocks/>
            </p:cNvGrpSpPr>
            <p:nvPr/>
          </p:nvGrpSpPr>
          <p:grpSpPr bwMode="auto">
            <a:xfrm>
              <a:off x="0" y="3648"/>
              <a:ext cx="583" cy="384"/>
              <a:chOff x="0" y="3648"/>
              <a:chExt cx="583" cy="384"/>
            </a:xfrm>
          </p:grpSpPr>
          <p:sp>
            <p:nvSpPr>
              <p:cNvPr id="55" name="Rectangle 83"/>
              <p:cNvSpPr>
                <a:spLocks noChangeArrowheads="1"/>
              </p:cNvSpPr>
              <p:nvPr/>
            </p:nvSpPr>
            <p:spPr bwMode="auto">
              <a:xfrm>
                <a:off x="0" y="3648"/>
                <a:ext cx="583" cy="38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56" name="Group 82"/>
              <p:cNvGrpSpPr>
                <a:grpSpLocks/>
              </p:cNvGrpSpPr>
              <p:nvPr/>
            </p:nvGrpSpPr>
            <p:grpSpPr bwMode="auto">
              <a:xfrm>
                <a:off x="0" y="3648"/>
                <a:ext cx="583" cy="384"/>
                <a:chOff x="0" y="3648"/>
                <a:chExt cx="583" cy="384"/>
              </a:xfrm>
            </p:grpSpPr>
            <p:sp>
              <p:nvSpPr>
                <p:cNvPr id="57" name="Rectangle 19"/>
                <p:cNvSpPr>
                  <a:spLocks noChangeArrowheads="1"/>
                </p:cNvSpPr>
                <p:nvPr/>
              </p:nvSpPr>
              <p:spPr bwMode="auto">
                <a:xfrm>
                  <a:off x="40" y="3648"/>
                  <a:ext cx="503" cy="384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最大</a:t>
                  </a:r>
                  <a:r>
                    <a:rPr kumimoji="1" lang="zh-CN" altLang="en-US" b="1">
                      <a:latin typeface="MS PGothic" pitchFamily="34" charset="-128"/>
                      <a:ea typeface="MS PGothic" pitchFamily="34" charset="-128"/>
                    </a:rPr>
                    <a:t>供</a:t>
                  </a:r>
                  <a:r>
                    <a:rPr kumimoji="1" lang="zh-CN" altLang="en-US" b="1">
                      <a:latin typeface="MS PGothic" pitchFamily="34" charset="-128"/>
                    </a:rPr>
                    <a:t>给</a:t>
                  </a:r>
                  <a:r>
                    <a:rPr kumimoji="1" lang="zh-CN" altLang="en-US" b="1">
                      <a:latin typeface="MS PGothic" pitchFamily="34" charset="-128"/>
                      <a:ea typeface="MS PGothic" pitchFamily="34" charset="-128"/>
                    </a:rPr>
                    <a:t>量</a:t>
                  </a:r>
                </a:p>
              </p:txBody>
            </p:sp>
            <p:sp>
              <p:nvSpPr>
                <p:cNvPr id="58" name="Rectangle 81"/>
                <p:cNvSpPr>
                  <a:spLocks noChangeArrowheads="1"/>
                </p:cNvSpPr>
                <p:nvPr/>
              </p:nvSpPr>
              <p:spPr bwMode="auto">
                <a:xfrm>
                  <a:off x="0" y="3648"/>
                  <a:ext cx="58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20" name="Group 88"/>
            <p:cNvGrpSpPr>
              <a:grpSpLocks/>
            </p:cNvGrpSpPr>
            <p:nvPr/>
          </p:nvGrpSpPr>
          <p:grpSpPr bwMode="auto">
            <a:xfrm>
              <a:off x="583" y="3648"/>
              <a:ext cx="2036" cy="384"/>
              <a:chOff x="583" y="3648"/>
              <a:chExt cx="2036" cy="384"/>
            </a:xfrm>
          </p:grpSpPr>
          <p:sp>
            <p:nvSpPr>
              <p:cNvPr id="51" name="Rectangle 87"/>
              <p:cNvSpPr>
                <a:spLocks noChangeArrowheads="1"/>
              </p:cNvSpPr>
              <p:nvPr/>
            </p:nvSpPr>
            <p:spPr bwMode="auto">
              <a:xfrm>
                <a:off x="583" y="3648"/>
                <a:ext cx="2036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52" name="Group 86"/>
              <p:cNvGrpSpPr>
                <a:grpSpLocks/>
              </p:cNvGrpSpPr>
              <p:nvPr/>
            </p:nvGrpSpPr>
            <p:grpSpPr bwMode="auto">
              <a:xfrm>
                <a:off x="583" y="3648"/>
                <a:ext cx="2036" cy="384"/>
                <a:chOff x="583" y="3648"/>
                <a:chExt cx="2036" cy="384"/>
              </a:xfrm>
            </p:grpSpPr>
            <p:sp>
              <p:nvSpPr>
                <p:cNvPr id="53" name="Rectangle 20"/>
                <p:cNvSpPr>
                  <a:spLocks noChangeArrowheads="1"/>
                </p:cNvSpPr>
                <p:nvPr/>
              </p:nvSpPr>
              <p:spPr bwMode="auto">
                <a:xfrm>
                  <a:off x="623" y="3648"/>
                  <a:ext cx="1956" cy="3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（</a:t>
                  </a:r>
                  <a:r>
                    <a:rPr kumimoji="1" lang="zh-CN" altLang="en-US" b="1">
                      <a:latin typeface="MS PGothic" pitchFamily="34" charset="-128"/>
                      <a:ea typeface="MS PGothic" pitchFamily="34" charset="-128"/>
                    </a:rPr>
                    <a:t>冷</a:t>
                  </a:r>
                  <a:r>
                    <a:rPr kumimoji="1" lang="zh-CN" altLang="en-US" b="1">
                      <a:latin typeface="MS PGothic" pitchFamily="34" charset="-128"/>
                    </a:rPr>
                    <a:t>量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）</a:t>
                  </a:r>
                  <a:r>
                    <a:rPr kumimoji="1" lang="zh-CN" altLang="en-US" b="1">
                      <a:latin typeface="MS PGothic" pitchFamily="34" charset="-128"/>
                    </a:rPr>
                    <a:t>约</a:t>
                  </a:r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122 GJ/h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　（</a:t>
                  </a:r>
                  <a:r>
                    <a:rPr kumimoji="1" lang="zh-CN" altLang="en-US" b="1">
                      <a:latin typeface="MS PGothic" pitchFamily="34" charset="-128"/>
                    </a:rPr>
                    <a:t>热量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）</a:t>
                  </a:r>
                  <a:r>
                    <a:rPr kumimoji="1" lang="zh-CN" altLang="en-US" b="1">
                      <a:latin typeface="MS PGothic" pitchFamily="34" charset="-128"/>
                    </a:rPr>
                    <a:t>约</a:t>
                  </a:r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57 GJ/h</a:t>
                  </a:r>
                </a:p>
              </p:txBody>
            </p:sp>
            <p:sp>
              <p:nvSpPr>
                <p:cNvPr id="54" name="Rectangle 85"/>
                <p:cNvSpPr>
                  <a:spLocks noChangeArrowheads="1"/>
                </p:cNvSpPr>
                <p:nvPr/>
              </p:nvSpPr>
              <p:spPr bwMode="auto">
                <a:xfrm>
                  <a:off x="583" y="3648"/>
                  <a:ext cx="20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21" name="Group 92"/>
            <p:cNvGrpSpPr>
              <a:grpSpLocks/>
            </p:cNvGrpSpPr>
            <p:nvPr/>
          </p:nvGrpSpPr>
          <p:grpSpPr bwMode="auto">
            <a:xfrm>
              <a:off x="0" y="4032"/>
              <a:ext cx="583" cy="384"/>
              <a:chOff x="0" y="4032"/>
              <a:chExt cx="583" cy="384"/>
            </a:xfrm>
          </p:grpSpPr>
          <p:sp>
            <p:nvSpPr>
              <p:cNvPr id="47" name="Rectangle 91"/>
              <p:cNvSpPr>
                <a:spLocks noChangeArrowheads="1"/>
              </p:cNvSpPr>
              <p:nvPr/>
            </p:nvSpPr>
            <p:spPr bwMode="auto">
              <a:xfrm>
                <a:off x="0" y="4032"/>
                <a:ext cx="583" cy="38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48" name="Group 90"/>
              <p:cNvGrpSpPr>
                <a:grpSpLocks/>
              </p:cNvGrpSpPr>
              <p:nvPr/>
            </p:nvGrpSpPr>
            <p:grpSpPr bwMode="auto">
              <a:xfrm>
                <a:off x="0" y="4032"/>
                <a:ext cx="583" cy="384"/>
                <a:chOff x="0" y="4032"/>
                <a:chExt cx="583" cy="384"/>
              </a:xfrm>
            </p:grpSpPr>
            <p:sp>
              <p:nvSpPr>
                <p:cNvPr id="49" name="Rectangle 21"/>
                <p:cNvSpPr>
                  <a:spLocks noChangeArrowheads="1"/>
                </p:cNvSpPr>
                <p:nvPr/>
              </p:nvSpPr>
              <p:spPr bwMode="auto">
                <a:xfrm>
                  <a:off x="40" y="4032"/>
                  <a:ext cx="503" cy="384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zh-CN" altLang="en-US" b="1">
                      <a:latin typeface="MS PGothic" pitchFamily="34" charset="-128"/>
                      <a:ea typeface="MS PGothic" pitchFamily="34" charset="-128"/>
                    </a:rPr>
                    <a:t>供</a:t>
                  </a:r>
                  <a:r>
                    <a:rPr kumimoji="1" lang="zh-CN" altLang="en-US" b="1">
                      <a:latin typeface="MS PGothic" pitchFamily="34" charset="-128"/>
                    </a:rPr>
                    <a:t>给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条件</a:t>
                  </a:r>
                </a:p>
              </p:txBody>
            </p:sp>
            <p:sp>
              <p:nvSpPr>
                <p:cNvPr id="50" name="Rectangle 89"/>
                <p:cNvSpPr>
                  <a:spLocks noChangeArrowheads="1"/>
                </p:cNvSpPr>
                <p:nvPr/>
              </p:nvSpPr>
              <p:spPr bwMode="auto">
                <a:xfrm>
                  <a:off x="0" y="4032"/>
                  <a:ext cx="58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22" name="Group 96"/>
            <p:cNvGrpSpPr>
              <a:grpSpLocks/>
            </p:cNvGrpSpPr>
            <p:nvPr/>
          </p:nvGrpSpPr>
          <p:grpSpPr bwMode="auto">
            <a:xfrm>
              <a:off x="583" y="4032"/>
              <a:ext cx="2036" cy="384"/>
              <a:chOff x="583" y="4032"/>
              <a:chExt cx="2036" cy="384"/>
            </a:xfrm>
          </p:grpSpPr>
          <p:sp>
            <p:nvSpPr>
              <p:cNvPr id="43" name="Rectangle 95"/>
              <p:cNvSpPr>
                <a:spLocks noChangeArrowheads="1"/>
              </p:cNvSpPr>
              <p:nvPr/>
            </p:nvSpPr>
            <p:spPr bwMode="auto">
              <a:xfrm>
                <a:off x="583" y="4032"/>
                <a:ext cx="2036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44" name="Group 94"/>
              <p:cNvGrpSpPr>
                <a:grpSpLocks/>
              </p:cNvGrpSpPr>
              <p:nvPr/>
            </p:nvGrpSpPr>
            <p:grpSpPr bwMode="auto">
              <a:xfrm>
                <a:off x="583" y="4032"/>
                <a:ext cx="2036" cy="384"/>
                <a:chOff x="583" y="4032"/>
                <a:chExt cx="2036" cy="384"/>
              </a:xfrm>
            </p:grpSpPr>
            <p:sp>
              <p:nvSpPr>
                <p:cNvPr id="45" name="Rectangle 22"/>
                <p:cNvSpPr>
                  <a:spLocks noChangeArrowheads="1"/>
                </p:cNvSpPr>
                <p:nvPr/>
              </p:nvSpPr>
              <p:spPr bwMode="auto">
                <a:xfrm>
                  <a:off x="623" y="4032"/>
                  <a:ext cx="1956" cy="3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（</a:t>
                  </a:r>
                  <a:r>
                    <a:rPr kumimoji="1" lang="zh-CN" altLang="en-US" b="1">
                      <a:latin typeface="MS PGothic" pitchFamily="34" charset="-128"/>
                      <a:ea typeface="MS PGothic" pitchFamily="34" charset="-128"/>
                    </a:rPr>
                    <a:t>冷</a:t>
                  </a:r>
                  <a:r>
                    <a:rPr kumimoji="1" lang="zh-CN" altLang="en-US" b="1">
                      <a:latin typeface="MS PGothic" pitchFamily="34" charset="-128"/>
                    </a:rPr>
                    <a:t>冻水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）</a:t>
                  </a:r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6℃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／</a:t>
                  </a:r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16℃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　 （</a:t>
                  </a:r>
                  <a:r>
                    <a:rPr kumimoji="1" lang="zh-CN" altLang="en-US" b="1">
                      <a:latin typeface="MS PGothic" pitchFamily="34" charset="-128"/>
                    </a:rPr>
                    <a:t>热水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）</a:t>
                  </a:r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47℃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／</a:t>
                  </a:r>
                  <a:r>
                    <a:rPr kumimoji="1" lang="en-US" altLang="ja-JP" b="1">
                      <a:latin typeface="MS PGothic" pitchFamily="34" charset="-128"/>
                      <a:ea typeface="MS PGothic" pitchFamily="34" charset="-128"/>
                    </a:rPr>
                    <a:t>37℃</a:t>
                  </a:r>
                </a:p>
              </p:txBody>
            </p:sp>
            <p:sp>
              <p:nvSpPr>
                <p:cNvPr id="46" name="Rectangle 93"/>
                <p:cNvSpPr>
                  <a:spLocks noChangeArrowheads="1"/>
                </p:cNvSpPr>
                <p:nvPr/>
              </p:nvSpPr>
              <p:spPr bwMode="auto">
                <a:xfrm>
                  <a:off x="583" y="4032"/>
                  <a:ext cx="20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23" name="Group 100"/>
            <p:cNvGrpSpPr>
              <a:grpSpLocks/>
            </p:cNvGrpSpPr>
            <p:nvPr/>
          </p:nvGrpSpPr>
          <p:grpSpPr bwMode="auto">
            <a:xfrm>
              <a:off x="0" y="4416"/>
              <a:ext cx="583" cy="384"/>
              <a:chOff x="0" y="4416"/>
              <a:chExt cx="583" cy="384"/>
            </a:xfrm>
          </p:grpSpPr>
          <p:sp>
            <p:nvSpPr>
              <p:cNvPr id="39" name="Rectangle 99"/>
              <p:cNvSpPr>
                <a:spLocks noChangeArrowheads="1"/>
              </p:cNvSpPr>
              <p:nvPr/>
            </p:nvSpPr>
            <p:spPr bwMode="auto">
              <a:xfrm>
                <a:off x="0" y="4416"/>
                <a:ext cx="583" cy="38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40" name="Group 98"/>
              <p:cNvGrpSpPr>
                <a:grpSpLocks/>
              </p:cNvGrpSpPr>
              <p:nvPr/>
            </p:nvGrpSpPr>
            <p:grpSpPr bwMode="auto">
              <a:xfrm>
                <a:off x="0" y="4416"/>
                <a:ext cx="583" cy="384"/>
                <a:chOff x="0" y="4416"/>
                <a:chExt cx="583" cy="384"/>
              </a:xfrm>
            </p:grpSpPr>
            <p:sp>
              <p:nvSpPr>
                <p:cNvPr id="41" name="Rectangle 23"/>
                <p:cNvSpPr>
                  <a:spLocks noChangeArrowheads="1"/>
                </p:cNvSpPr>
                <p:nvPr/>
              </p:nvSpPr>
              <p:spPr bwMode="auto">
                <a:xfrm>
                  <a:off x="40" y="4416"/>
                  <a:ext cx="503" cy="384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基本</a:t>
                  </a:r>
                  <a:r>
                    <a:rPr kumimoji="1" lang="zh-CN" altLang="en-US" b="1">
                      <a:latin typeface="MS PGothic" pitchFamily="34" charset="-128"/>
                    </a:rPr>
                    <a:t>设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計</a:t>
                  </a:r>
                </a:p>
              </p:txBody>
            </p:sp>
            <p:sp>
              <p:nvSpPr>
                <p:cNvPr id="42" name="Rectangle 97"/>
                <p:cNvSpPr>
                  <a:spLocks noChangeArrowheads="1"/>
                </p:cNvSpPr>
                <p:nvPr/>
              </p:nvSpPr>
              <p:spPr bwMode="auto">
                <a:xfrm>
                  <a:off x="0" y="4416"/>
                  <a:ext cx="58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24" name="Group 104"/>
            <p:cNvGrpSpPr>
              <a:grpSpLocks/>
            </p:cNvGrpSpPr>
            <p:nvPr/>
          </p:nvGrpSpPr>
          <p:grpSpPr bwMode="auto">
            <a:xfrm>
              <a:off x="583" y="4416"/>
              <a:ext cx="2036" cy="384"/>
              <a:chOff x="583" y="4416"/>
              <a:chExt cx="2036" cy="384"/>
            </a:xfrm>
          </p:grpSpPr>
          <p:sp>
            <p:nvSpPr>
              <p:cNvPr id="35" name="Rectangle 103"/>
              <p:cNvSpPr>
                <a:spLocks noChangeArrowheads="1"/>
              </p:cNvSpPr>
              <p:nvPr/>
            </p:nvSpPr>
            <p:spPr bwMode="auto">
              <a:xfrm>
                <a:off x="583" y="4416"/>
                <a:ext cx="2036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36" name="Group 102"/>
              <p:cNvGrpSpPr>
                <a:grpSpLocks/>
              </p:cNvGrpSpPr>
              <p:nvPr/>
            </p:nvGrpSpPr>
            <p:grpSpPr bwMode="auto">
              <a:xfrm>
                <a:off x="583" y="4416"/>
                <a:ext cx="2036" cy="384"/>
                <a:chOff x="583" y="4416"/>
                <a:chExt cx="2036" cy="384"/>
              </a:xfrm>
            </p:grpSpPr>
            <p:sp>
              <p:nvSpPr>
                <p:cNvPr id="37" name="Rectangle 24"/>
                <p:cNvSpPr>
                  <a:spLocks noChangeArrowheads="1"/>
                </p:cNvSpPr>
                <p:nvPr/>
              </p:nvSpPr>
              <p:spPr bwMode="auto">
                <a:xfrm>
                  <a:off x="623" y="4416"/>
                  <a:ext cx="1956" cy="3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（株）日建設計</a:t>
                  </a:r>
                </a:p>
              </p:txBody>
            </p:sp>
            <p:sp>
              <p:nvSpPr>
                <p:cNvPr id="38" name="Rectangle 101"/>
                <p:cNvSpPr>
                  <a:spLocks noChangeArrowheads="1"/>
                </p:cNvSpPr>
                <p:nvPr/>
              </p:nvSpPr>
              <p:spPr bwMode="auto">
                <a:xfrm>
                  <a:off x="583" y="4416"/>
                  <a:ext cx="20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25" name="Group 108"/>
            <p:cNvGrpSpPr>
              <a:grpSpLocks/>
            </p:cNvGrpSpPr>
            <p:nvPr/>
          </p:nvGrpSpPr>
          <p:grpSpPr bwMode="auto">
            <a:xfrm>
              <a:off x="0" y="4800"/>
              <a:ext cx="583" cy="480"/>
              <a:chOff x="0" y="4800"/>
              <a:chExt cx="583" cy="480"/>
            </a:xfrm>
          </p:grpSpPr>
          <p:sp>
            <p:nvSpPr>
              <p:cNvPr id="31" name="Rectangle 107"/>
              <p:cNvSpPr>
                <a:spLocks noChangeArrowheads="1"/>
              </p:cNvSpPr>
              <p:nvPr/>
            </p:nvSpPr>
            <p:spPr bwMode="auto">
              <a:xfrm>
                <a:off x="0" y="4800"/>
                <a:ext cx="583" cy="480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32" name="Group 106"/>
              <p:cNvGrpSpPr>
                <a:grpSpLocks/>
              </p:cNvGrpSpPr>
              <p:nvPr/>
            </p:nvGrpSpPr>
            <p:grpSpPr bwMode="auto">
              <a:xfrm>
                <a:off x="0" y="4800"/>
                <a:ext cx="583" cy="480"/>
                <a:chOff x="0" y="4800"/>
                <a:chExt cx="583" cy="480"/>
              </a:xfrm>
            </p:grpSpPr>
            <p:sp>
              <p:nvSpPr>
                <p:cNvPr id="33" name="Rectangle 25"/>
                <p:cNvSpPr>
                  <a:spLocks noChangeArrowheads="1"/>
                </p:cNvSpPr>
                <p:nvPr/>
              </p:nvSpPr>
              <p:spPr bwMode="auto">
                <a:xfrm>
                  <a:off x="40" y="4800"/>
                  <a:ext cx="503" cy="480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zh-CN" altLang="en-US" b="1">
                      <a:latin typeface="MS PGothic" pitchFamily="34" charset="-128"/>
                    </a:rPr>
                    <a:t>实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施設計・施工</a:t>
                  </a:r>
                </a:p>
              </p:txBody>
            </p:sp>
            <p:sp>
              <p:nvSpPr>
                <p:cNvPr id="34" name="Rectangle 105"/>
                <p:cNvSpPr>
                  <a:spLocks noChangeArrowheads="1"/>
                </p:cNvSpPr>
                <p:nvPr/>
              </p:nvSpPr>
              <p:spPr bwMode="auto">
                <a:xfrm>
                  <a:off x="0" y="4800"/>
                  <a:ext cx="583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  <p:grpSp>
          <p:nvGrpSpPr>
            <p:cNvPr id="26" name="Group 112"/>
            <p:cNvGrpSpPr>
              <a:grpSpLocks/>
            </p:cNvGrpSpPr>
            <p:nvPr/>
          </p:nvGrpSpPr>
          <p:grpSpPr bwMode="auto">
            <a:xfrm>
              <a:off x="583" y="4800"/>
              <a:ext cx="2036" cy="480"/>
              <a:chOff x="583" y="4800"/>
              <a:chExt cx="2036" cy="480"/>
            </a:xfrm>
          </p:grpSpPr>
          <p:sp>
            <p:nvSpPr>
              <p:cNvPr id="27" name="Rectangle 111"/>
              <p:cNvSpPr>
                <a:spLocks noChangeArrowheads="1"/>
              </p:cNvSpPr>
              <p:nvPr/>
            </p:nvSpPr>
            <p:spPr bwMode="auto">
              <a:xfrm>
                <a:off x="583" y="4800"/>
                <a:ext cx="2036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hangingPunct="0"/>
                <a:endParaRPr lang="ja-JP" altLang="en-US">
                  <a:ea typeface="MS PGothic" pitchFamily="34" charset="-128"/>
                </a:endParaRPr>
              </a:p>
            </p:txBody>
          </p:sp>
          <p:grpSp>
            <p:nvGrpSpPr>
              <p:cNvPr id="28" name="Group 110"/>
              <p:cNvGrpSpPr>
                <a:grpSpLocks/>
              </p:cNvGrpSpPr>
              <p:nvPr/>
            </p:nvGrpSpPr>
            <p:grpSpPr bwMode="auto">
              <a:xfrm>
                <a:off x="583" y="4800"/>
                <a:ext cx="2036" cy="480"/>
                <a:chOff x="583" y="4800"/>
                <a:chExt cx="2036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623" y="4800"/>
                  <a:ext cx="1956" cy="48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r>
                    <a:rPr kumimoji="1" lang="zh-CN" altLang="en-US" b="1">
                      <a:latin typeface="MS PGothic" pitchFamily="34" charset="-128"/>
                      <a:ea typeface="MS PGothic" pitchFamily="34" charset="-128"/>
                    </a:rPr>
                    <a:t>新日本</a:t>
                  </a:r>
                  <a:r>
                    <a:rPr kumimoji="1" lang="zh-CN" altLang="en-US" b="1">
                      <a:latin typeface="MS PGothic" pitchFamily="34" charset="-128"/>
                    </a:rPr>
                    <a:t>制铁</a:t>
                  </a:r>
                  <a:r>
                    <a:rPr kumimoji="1" lang="ja-JP" altLang="en-US" b="1">
                      <a:latin typeface="MS PGothic" pitchFamily="34" charset="-128"/>
                      <a:ea typeface="MS PGothic" pitchFamily="34" charset="-128"/>
                    </a:rPr>
                    <a:t>（株）</a:t>
                  </a:r>
                </a:p>
              </p:txBody>
            </p:sp>
            <p:sp>
              <p:nvSpPr>
                <p:cNvPr id="30" name="Rectangle 109"/>
                <p:cNvSpPr>
                  <a:spLocks noChangeArrowheads="1"/>
                </p:cNvSpPr>
                <p:nvPr/>
              </p:nvSpPr>
              <p:spPr bwMode="auto">
                <a:xfrm>
                  <a:off x="583" y="4800"/>
                  <a:ext cx="2036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eaLnBrk="0" hangingPunct="0"/>
                  <a:endParaRPr lang="ja-JP" altLang="en-US">
                    <a:ea typeface="MS PGothic" pitchFamily="34" charset="-128"/>
                  </a:endParaRPr>
                </a:p>
              </p:txBody>
            </p:sp>
          </p:grpSp>
        </p:grpSp>
      </p:grpSp>
      <p:pic>
        <p:nvPicPr>
          <p:cNvPr id="113" name="Picture 2050" descr="0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8"/>
          <a:stretch>
            <a:fillRect/>
          </a:stretch>
        </p:blipFill>
        <p:spPr bwMode="auto">
          <a:xfrm>
            <a:off x="6364897" y="3842475"/>
            <a:ext cx="2779103" cy="217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3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能源信息平台功能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323528" y="2642429"/>
            <a:ext cx="8424936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直接连接符 23"/>
          <p:cNvCxnSpPr/>
          <p:nvPr/>
        </p:nvCxnSpPr>
        <p:spPr>
          <a:xfrm>
            <a:off x="323528" y="4739953"/>
            <a:ext cx="8424936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93366" y="96592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管理层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1560" y="276612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技术应用层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560" y="4739953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技术底层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771800" y="908720"/>
            <a:ext cx="0" cy="548741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9" name="矩形 28"/>
          <p:cNvSpPr/>
          <p:nvPr/>
        </p:nvSpPr>
        <p:spPr>
          <a:xfrm>
            <a:off x="3203848" y="1139553"/>
            <a:ext cx="5400600" cy="36004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1.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了解能耗去向，评估节能潜力，检验节能效果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03848" y="1609016"/>
            <a:ext cx="5400600" cy="36004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2.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节能任务分解到专业责任人（项目公司）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203848" y="2075657"/>
            <a:ext cx="5400600" cy="36004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3.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横向对比，科学制定项目节能目标（集团公司）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203848" y="2795737"/>
            <a:ext cx="5400600" cy="36004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1.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为节能设计提供评估手段、积累重要参数（设计）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203848" y="3726865"/>
            <a:ext cx="5400600" cy="36004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3.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为节能运行提供检验手段和必要信息（运行）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203848" y="3265200"/>
            <a:ext cx="5400600" cy="36004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2.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为配电容量设计提供可靠证据（设计）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203848" y="4189448"/>
            <a:ext cx="5400600" cy="36004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4. ……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03848" y="4887554"/>
            <a:ext cx="5400600" cy="36004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1.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分户计量收费、远程抄表、自动记录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+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报表打印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203848" y="5357017"/>
            <a:ext cx="5400600" cy="36004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2.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多功能电表、配电参数监控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203848" y="5856077"/>
            <a:ext cx="5400600" cy="396044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3. ……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pic>
        <p:nvPicPr>
          <p:cNvPr id="39" name="Picture 2" descr="C:\Program Files\Microsoft Office\MEDIA\CAGCAT10\j030084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86912"/>
            <a:ext cx="1501222" cy="126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Users\Administrator\AppData\Local\Microsoft\Windows\Temporary Internet Files\Content.IE5\JGUPXVC7\MC90041642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8" y="3227785"/>
            <a:ext cx="1525091" cy="128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:\Users\Administrator\AppData\Local\Microsoft\Windows\Temporary Internet Files\Content.IE5\96XG26GX\MC900439828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243550"/>
            <a:ext cx="1233934" cy="12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9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系统复杂，数据翔实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397006" cy="492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608400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东京</a:t>
            </a:r>
            <a:r>
              <a:rPr lang="zh-CN" altLang="en-US" dirty="0" smtClean="0"/>
              <a:t>电力、日建设计、名古屋</a:t>
            </a:r>
            <a:r>
              <a:rPr lang="zh-CN" altLang="en-US" dirty="0" smtClean="0"/>
              <a:t>大学共同主持项目开发，代表了当时最先进技术成果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6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本项目的地位及评价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827584" y="1628800"/>
            <a:ext cx="7632848" cy="4581528"/>
            <a:chOff x="251520" y="1119564"/>
            <a:chExt cx="8796783" cy="5280166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3717032"/>
              <a:ext cx="4273324" cy="2682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119564"/>
              <a:ext cx="4380235" cy="2655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1133153"/>
              <a:ext cx="4332287" cy="2655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26" b="1765"/>
            <a:stretch>
              <a:fillRect/>
            </a:stretch>
          </p:blipFill>
          <p:spPr bwMode="auto">
            <a:xfrm>
              <a:off x="4716016" y="3698630"/>
              <a:ext cx="4248472" cy="2682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657599" y="1218238"/>
            <a:ext cx="3986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最低冷热价格（比它还低的历史久远）</a:t>
            </a:r>
            <a:endParaRPr lang="zh-CN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701366" y="1218238"/>
            <a:ext cx="3986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最高一次能效（比它还高的有余热利用）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673823" y="6309320"/>
            <a:ext cx="3986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最低碳（比它还低的有余热利用）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544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DHC</a:t>
            </a:r>
            <a:r>
              <a:rPr lang="zh-CN" altLang="en-US" dirty="0" smtClean="0"/>
              <a:t>研究结论：能效几乎达到当时工艺水平的最优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4176464" cy="2915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65" y="4431871"/>
            <a:ext cx="6411171" cy="2381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534" y="1268760"/>
            <a:ext cx="2749866" cy="160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135" y="2873966"/>
            <a:ext cx="2796265" cy="16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01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设计精妙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6279"/>
            <a:ext cx="3081338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66279"/>
            <a:ext cx="3081338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66279"/>
            <a:ext cx="3081338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57" y="3789040"/>
            <a:ext cx="8534400" cy="2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1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运行一流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 descr="2009-07-27 to  2009-08-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" t="2530" r="4526" b="5591"/>
          <a:stretch>
            <a:fillRect/>
          </a:stretch>
        </p:blipFill>
        <p:spPr>
          <a:xfrm>
            <a:off x="186264" y="1295401"/>
            <a:ext cx="3578539" cy="24936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 descr="2009-02-02 to  2009-02-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" t="2026" r="4317" b="6624"/>
          <a:stretch>
            <a:fillRect/>
          </a:stretch>
        </p:blipFill>
        <p:spPr bwMode="auto">
          <a:xfrm>
            <a:off x="179512" y="3933056"/>
            <a:ext cx="3607152" cy="254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11960" y="1295401"/>
            <a:ext cx="45365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优化控制的实现：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运行管理人员编制了小软件，可根据气象参数，结合</a:t>
            </a:r>
            <a:r>
              <a:rPr lang="en-US" altLang="zh-CN" sz="1600" dirty="0" smtClean="0"/>
              <a:t>DHC</a:t>
            </a:r>
            <a:r>
              <a:rPr lang="zh-CN" altLang="en-US" sz="1600" dirty="0" smtClean="0"/>
              <a:t>的历史运行记录，预测第二天的负荷曲线；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人工设定夜间蓄冷、蓄热的工作模式，软件可对蓄冷蓄热量的变化及实际运行费用作出预测，帮助运行操作人员确定最佳方案。</a:t>
            </a:r>
            <a:endParaRPr lang="en-US" altLang="zh-CN" sz="1600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8" name="Picture 1" descr="IMG_3914"/>
          <p:cNvPicPr>
            <a:picLocks noChangeAspect="1" noChangeArrowheads="1"/>
          </p:cNvPicPr>
          <p:nvPr/>
        </p:nvPicPr>
        <p:blipFill>
          <a:blip r:embed="rId4">
            <a:lum brigh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191637"/>
            <a:ext cx="2016224" cy="330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IMG_3920"/>
          <p:cNvPicPr>
            <a:picLocks noChangeAspect="1" noChangeArrowheads="1"/>
          </p:cNvPicPr>
          <p:nvPr/>
        </p:nvPicPr>
        <p:blipFill>
          <a:blip r:embed="rId5">
            <a:lum bright="26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7" y="4869011"/>
            <a:ext cx="18383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椭圆 9"/>
          <p:cNvSpPr/>
          <p:nvPr/>
        </p:nvSpPr>
        <p:spPr>
          <a:xfrm>
            <a:off x="4211960" y="3111283"/>
            <a:ext cx="2376264" cy="821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68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运行的改进</a:t>
            </a:r>
            <a:r>
              <a:rPr lang="zh-CN" altLang="en-US" dirty="0" smtClean="0"/>
              <a:t>空间非常有限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"/>
          <a:stretch>
            <a:fillRect/>
          </a:stretch>
        </p:blipFill>
        <p:spPr bwMode="auto">
          <a:xfrm>
            <a:off x="-76200" y="1371600"/>
            <a:ext cx="4654550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319"/>
          <a:stretch>
            <a:fillRect/>
          </a:stretch>
        </p:blipFill>
        <p:spPr bwMode="auto">
          <a:xfrm>
            <a:off x="4495800" y="1447800"/>
            <a:ext cx="4654550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37038"/>
            <a:ext cx="3752850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35568"/>
              </p:ext>
            </p:extLst>
          </p:nvPr>
        </p:nvGraphicFramePr>
        <p:xfrm>
          <a:off x="4795143" y="4186768"/>
          <a:ext cx="4097337" cy="2194560"/>
        </p:xfrm>
        <a:graphic>
          <a:graphicData uri="http://schemas.openxmlformats.org/drawingml/2006/table">
            <a:tbl>
              <a:tblPr/>
              <a:tblGrid>
                <a:gridCol w="857250"/>
                <a:gridCol w="758825"/>
                <a:gridCol w="620712"/>
                <a:gridCol w="619125"/>
                <a:gridCol w="620713"/>
                <a:gridCol w="620712"/>
              </a:tblGrid>
              <a:tr h="25241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Unit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Strategy 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Strategy 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Strategy 2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Strategy 3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2009 original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improved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most cost saving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most energy saving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Total electricity consumption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MWh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9,072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9,045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9,352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+3.0%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8,920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-1.2%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Total cost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Daytime electricity price per MWh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5,166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4,538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4,447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-2.0%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5,349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+18%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5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节能典范项目的共同经验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均设有能源管理平台，常年逐时记录能耗数据、关键运行参数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引入高水平技术支持，科学评价、持续改进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前期高水平设计 </a:t>
            </a:r>
            <a:r>
              <a:rPr lang="en-US" altLang="zh-CN" dirty="0" smtClean="0"/>
              <a:t>+ </a:t>
            </a:r>
            <a:r>
              <a:rPr lang="zh-CN" altLang="en-US" dirty="0" smtClean="0"/>
              <a:t>后期高水平运行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58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基于能源管理平台的服务体系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971600" y="5157192"/>
            <a:ext cx="7344816" cy="72008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r>
              <a:rPr lang="zh-CN" altLang="en-US" sz="2000" kern="0" dirty="0" smtClean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数据基础服务：能耗数据报告</a:t>
            </a:r>
            <a:r>
              <a:rPr lang="en-US" altLang="zh-CN" sz="2000" kern="0" dirty="0" smtClean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sz="2000" kern="0" dirty="0" smtClean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初步数据分析</a:t>
            </a:r>
            <a:r>
              <a:rPr lang="en-US" altLang="zh-CN" sz="2000" kern="0" dirty="0" smtClean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sz="2000" kern="0" dirty="0" smtClean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软件使用培训</a:t>
            </a:r>
            <a:endParaRPr lang="zh-CN" altLang="en-US" sz="2000" kern="0" dirty="0">
              <a:solidFill>
                <a:sysClr val="windowText" lastClr="000000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971600" y="4005064"/>
            <a:ext cx="7344816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r>
              <a:rPr lang="zh-CN" altLang="en-US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管理支持服务：能耗对比排名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能效评估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节能潜力评估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971600" y="2924944"/>
            <a:ext cx="7344816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r>
              <a:rPr lang="zh-CN" altLang="en-US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技术支持服务：节能咨询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节能诊断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节能操作规程制定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971600" y="1844824"/>
            <a:ext cx="7344816" cy="72008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r>
              <a:rPr lang="zh-CN" altLang="en-US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节能改造服务：节能改造方案设计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节能改造工程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/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华文细黑" pitchFamily="2" charset="-122"/>
                <a:ea typeface="华文细黑" pitchFamily="2" charset="-122"/>
              </a:rPr>
              <a:t>合同能源管理</a:t>
            </a:r>
          </a:p>
        </p:txBody>
      </p:sp>
    </p:spTree>
    <p:extLst>
      <p:ext uri="{BB962C8B-B14F-4D97-AF65-F5344CB8AC3E}">
        <p14:creationId xmlns:p14="http://schemas.microsoft.com/office/powerpoint/2010/main" val="9008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基于能源管理平台的节能管控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136788"/>
              </p:ext>
            </p:extLst>
          </p:nvPr>
        </p:nvGraphicFramePr>
        <p:xfrm>
          <a:off x="971600" y="1125538"/>
          <a:ext cx="6479183" cy="516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4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近期</a:t>
            </a:r>
            <a:r>
              <a:rPr lang="zh-CN" altLang="en-US" dirty="0" smtClean="0"/>
              <a:t>节能服务工作规划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配合商管总部完成定期的数据汇总、整理、分析、报告工作；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为项目公司提供初级的数据服务，建立与项目公司技术管理部门的交流渠道；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选择分项能耗，在万达各项目公司开展深入研究，调研关键影响因素，分析能耗差异的原因，从设计、运行两个方面总结节能成功经验。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15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能源管理平台在万达的部署情况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第一个：北京石景山，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</a:t>
            </a:r>
            <a:r>
              <a:rPr lang="zh-CN" altLang="en-US" dirty="0"/>
              <a:t>完成</a:t>
            </a:r>
            <a:endParaRPr lang="en-US" altLang="zh-CN" dirty="0" smtClean="0"/>
          </a:p>
          <a:p>
            <a:r>
              <a:rPr lang="zh-CN" altLang="en-US" dirty="0" smtClean="0"/>
              <a:t>第一批：</a:t>
            </a:r>
            <a:r>
              <a:rPr lang="en-US" altLang="zh-CN" dirty="0" smtClean="0"/>
              <a:t>+21</a:t>
            </a:r>
            <a:r>
              <a:rPr lang="zh-CN" altLang="en-US" dirty="0" smtClean="0"/>
              <a:t>个，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~2012</a:t>
            </a:r>
            <a:r>
              <a:rPr lang="zh-CN" altLang="en-US" dirty="0" smtClean="0"/>
              <a:t>年完成</a:t>
            </a:r>
            <a:endParaRPr lang="en-US" altLang="zh-CN" dirty="0" smtClean="0"/>
          </a:p>
          <a:p>
            <a:r>
              <a:rPr lang="zh-CN" altLang="en-US" dirty="0" smtClean="0"/>
              <a:t>第二批：</a:t>
            </a:r>
            <a:r>
              <a:rPr lang="en-US" altLang="zh-CN" dirty="0" smtClean="0"/>
              <a:t>+18</a:t>
            </a:r>
            <a:r>
              <a:rPr lang="zh-CN" altLang="en-US" dirty="0" smtClean="0"/>
              <a:t>个，正在实施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85" y="2852935"/>
            <a:ext cx="6071235" cy="359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60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长期节能服务工作规划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建立数据质量多重校验机制，加强数据系统维护和质量监管，确保平台健康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将设备系统服务品质的监控纳入平台，使得服务品质参数量化、可管理，同时为节能增加约束条件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将设备系统关键运行参数的监控纳入平台，进一步强化平台对于节能运行、改造的指导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367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23528" y="2492896"/>
            <a:ext cx="871252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华文细黑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  <a:cs typeface="华文细黑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  <a:cs typeface="华文细黑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  <a:cs typeface="华文细黑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  <a:cs typeface="华文细黑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sz="4000" dirty="0" smtClean="0"/>
              <a:t>节能管理</a:t>
            </a:r>
            <a:r>
              <a:rPr lang="zh-CN" altLang="en-US" sz="4000" dirty="0"/>
              <a:t>的数据化变革</a:t>
            </a:r>
            <a:r>
              <a:rPr lang="zh-CN" altLang="en-US" sz="4000" dirty="0" smtClean="0"/>
              <a:t>已经开始</a:t>
            </a:r>
            <a:r>
              <a:rPr lang="en-US" altLang="zh-CN" sz="4000" dirty="0" smtClean="0"/>
              <a:t>……</a:t>
            </a:r>
            <a:endParaRPr lang="en-US" altLang="zh-CN" sz="40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743325" y="3789363"/>
            <a:ext cx="4500563" cy="1151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n"/>
              <a:defRPr kumimoji="1" sz="14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0" lang="zh-CN" altLang="en-US" dirty="0" smtClean="0">
                <a:latin typeface="方正大黑简体"/>
                <a:ea typeface="方正大黑简体"/>
                <a:cs typeface="方正大黑简体"/>
              </a:rPr>
              <a:t>北京博锐尚格节能技术有限公司</a:t>
            </a:r>
            <a:endParaRPr kumimoji="0" lang="en-US" altLang="zh-CN" dirty="0" smtClean="0">
              <a:latin typeface="方正大黑简体"/>
              <a:ea typeface="方正大黑简体"/>
              <a:cs typeface="方正大黑简体"/>
            </a:endParaRPr>
          </a:p>
          <a:p>
            <a:r>
              <a:rPr kumimoji="0" lang="zh-CN" altLang="en-US" dirty="0" smtClean="0">
                <a:latin typeface="方正大黑简体"/>
                <a:ea typeface="方正大黑简体"/>
                <a:cs typeface="方正大黑简体"/>
              </a:rPr>
              <a:t>王鑫（博士），节能服务部总经理</a:t>
            </a:r>
            <a:endParaRPr kumimoji="0" lang="en-US" altLang="zh-CN" dirty="0" smtClean="0">
              <a:latin typeface="方正大黑简体"/>
              <a:ea typeface="方正大黑简体"/>
              <a:cs typeface="方正大黑简体"/>
            </a:endParaRPr>
          </a:p>
          <a:p>
            <a:pPr marL="0" indent="0">
              <a:buNone/>
            </a:pPr>
            <a:r>
              <a:rPr kumimoji="0" lang="en-US" altLang="zh-CN" dirty="0" smtClean="0">
                <a:latin typeface="方正大黑简体"/>
                <a:ea typeface="方正大黑简体"/>
                <a:cs typeface="方正大黑简体"/>
              </a:rPr>
              <a:t>13552124884</a:t>
            </a:r>
            <a:r>
              <a:rPr kumimoji="0" lang="zh-CN" altLang="en-US" dirty="0" smtClean="0">
                <a:latin typeface="方正大黑简体"/>
                <a:ea typeface="方正大黑简体"/>
                <a:cs typeface="方正大黑简体"/>
              </a:rPr>
              <a:t>，</a:t>
            </a:r>
            <a:r>
              <a:rPr kumimoji="0" lang="en-US" altLang="zh-CN" dirty="0" smtClean="0">
                <a:latin typeface="方正大黑简体"/>
                <a:ea typeface="方正大黑简体"/>
                <a:cs typeface="方正大黑简体"/>
              </a:rPr>
              <a:t>wangxin@persagy.com</a:t>
            </a:r>
            <a:endParaRPr kumimoji="0" lang="zh-CN" altLang="en-US" dirty="0" smtClean="0">
              <a:latin typeface="方正大黑简体"/>
              <a:ea typeface="方正大黑简体"/>
              <a:cs typeface="方正大黑简体"/>
            </a:endParaRPr>
          </a:p>
        </p:txBody>
      </p:sp>
    </p:spTree>
    <p:extLst>
      <p:ext uri="{BB962C8B-B14F-4D97-AF65-F5344CB8AC3E}">
        <p14:creationId xmlns:p14="http://schemas.microsoft.com/office/powerpoint/2010/main" val="194814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能耗模型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C:\Users\Jiang Jiang\Desktop\万达验收相关\万达验收材料\万达验收材料\万达广场分户分项图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000125"/>
            <a:ext cx="7643813" cy="540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8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利用能源管理平台开展节能管理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管理目标：不仅仅是减少能耗费用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固定资产保值、增值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促进机电系统服务品质提升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促进设备系统可靠性提升</a:t>
            </a:r>
            <a:endParaRPr lang="en-US" altLang="zh-CN" dirty="0"/>
          </a:p>
          <a:p>
            <a:pPr lvl="1"/>
            <a:r>
              <a:rPr lang="zh-CN" altLang="en-US" dirty="0" smtClean="0"/>
              <a:t>促进运行管理团队技术水平提升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管理者：商管总部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zh-CN" altLang="en-US" dirty="0" smtClean="0">
                <a:sym typeface="Wingdings" pitchFamily="2" charset="2"/>
              </a:rPr>
              <a:t>各项目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zh-CN" altLang="en-US" dirty="0" smtClean="0">
                <a:sym typeface="Wingdings" pitchFamily="2" charset="2"/>
              </a:rPr>
              <a:t>各专业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管理方式：手段导向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zh-CN" altLang="en-US" dirty="0" smtClean="0">
                <a:sym typeface="Wingdings" pitchFamily="2" charset="2"/>
              </a:rPr>
              <a:t>效果导向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管理阶段：</a:t>
            </a:r>
            <a:r>
              <a:rPr lang="zh-CN" altLang="en-US" dirty="0"/>
              <a:t>规划</a:t>
            </a:r>
            <a:r>
              <a:rPr lang="en-US" altLang="zh-CN" dirty="0"/>
              <a:t>/</a:t>
            </a:r>
            <a:r>
              <a:rPr lang="zh-CN" altLang="en-US" dirty="0"/>
              <a:t>设计</a:t>
            </a:r>
            <a:r>
              <a:rPr lang="en-US" altLang="zh-CN" dirty="0"/>
              <a:t>/</a:t>
            </a:r>
            <a:r>
              <a:rPr lang="zh-CN" altLang="en-US" dirty="0"/>
              <a:t>建造</a:t>
            </a:r>
            <a:r>
              <a:rPr lang="en-US" altLang="zh-CN" dirty="0"/>
              <a:t>/</a:t>
            </a:r>
            <a:r>
              <a:rPr lang="zh-CN" altLang="en-US" dirty="0"/>
              <a:t>运行</a:t>
            </a:r>
            <a:r>
              <a:rPr lang="en-US" altLang="zh-CN" dirty="0"/>
              <a:t>/</a:t>
            </a:r>
            <a:r>
              <a:rPr lang="zh-CN" altLang="en-US" dirty="0" smtClean="0"/>
              <a:t>改造</a:t>
            </a:r>
            <a:endParaRPr lang="en-US" altLang="zh-CN" dirty="0"/>
          </a:p>
        </p:txBody>
      </p:sp>
      <p:grpSp>
        <p:nvGrpSpPr>
          <p:cNvPr id="17" name="组合 16"/>
          <p:cNvGrpSpPr/>
          <p:nvPr/>
        </p:nvGrpSpPr>
        <p:grpSpPr>
          <a:xfrm>
            <a:off x="3131840" y="5159247"/>
            <a:ext cx="2757170" cy="1029761"/>
            <a:chOff x="3002507" y="5019073"/>
            <a:chExt cx="3261815" cy="1218239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3002507" y="5060017"/>
              <a:ext cx="2429302" cy="1177295"/>
            </a:xfrm>
            <a:custGeom>
              <a:avLst/>
              <a:gdLst>
                <a:gd name="connsiteX0" fmla="*/ 2429302 w 2429302"/>
                <a:gd name="connsiteY0" fmla="*/ 0 h 1177295"/>
                <a:gd name="connsiteX1" fmla="*/ 1828800 w 2429302"/>
                <a:gd name="connsiteY1" fmla="*/ 982638 h 1177295"/>
                <a:gd name="connsiteX2" fmla="*/ 586854 w 2429302"/>
                <a:gd name="connsiteY2" fmla="*/ 1091820 h 1177295"/>
                <a:gd name="connsiteX3" fmla="*/ 0 w 2429302"/>
                <a:gd name="connsiteY3" fmla="*/ 0 h 117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9302" h="1177295">
                  <a:moveTo>
                    <a:pt x="2429302" y="0"/>
                  </a:moveTo>
                  <a:cubicBezTo>
                    <a:pt x="2282588" y="400334"/>
                    <a:pt x="2135875" y="800668"/>
                    <a:pt x="1828800" y="982638"/>
                  </a:cubicBezTo>
                  <a:cubicBezTo>
                    <a:pt x="1521725" y="1164608"/>
                    <a:pt x="891654" y="1255593"/>
                    <a:pt x="586854" y="1091820"/>
                  </a:cubicBezTo>
                  <a:cubicBezTo>
                    <a:pt x="282054" y="928047"/>
                    <a:pt x="141027" y="464023"/>
                    <a:pt x="0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 bwMode="auto">
            <a:xfrm>
              <a:off x="4561211" y="5019073"/>
              <a:ext cx="586853" cy="437034"/>
            </a:xfrm>
            <a:custGeom>
              <a:avLst/>
              <a:gdLst>
                <a:gd name="connsiteX0" fmla="*/ 586853 w 586853"/>
                <a:gd name="connsiteY0" fmla="*/ 54591 h 437034"/>
                <a:gd name="connsiteX1" fmla="*/ 204716 w 586853"/>
                <a:gd name="connsiteY1" fmla="*/ 436729 h 437034"/>
                <a:gd name="connsiteX2" fmla="*/ 0 w 586853"/>
                <a:gd name="connsiteY2" fmla="*/ 0 h 43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3" h="437034">
                  <a:moveTo>
                    <a:pt x="586853" y="54591"/>
                  </a:moveTo>
                  <a:cubicBezTo>
                    <a:pt x="444689" y="250209"/>
                    <a:pt x="302525" y="445827"/>
                    <a:pt x="204716" y="436729"/>
                  </a:cubicBezTo>
                  <a:cubicBezTo>
                    <a:pt x="106907" y="427631"/>
                    <a:pt x="53453" y="213815"/>
                    <a:pt x="0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5513696" y="5019073"/>
              <a:ext cx="750626" cy="342509"/>
            </a:xfrm>
            <a:custGeom>
              <a:avLst/>
              <a:gdLst>
                <a:gd name="connsiteX0" fmla="*/ 0 w 750626"/>
                <a:gd name="connsiteY0" fmla="*/ 68239 h 342509"/>
                <a:gd name="connsiteX1" fmla="*/ 191068 w 750626"/>
                <a:gd name="connsiteY1" fmla="*/ 300251 h 342509"/>
                <a:gd name="connsiteX2" fmla="*/ 573205 w 750626"/>
                <a:gd name="connsiteY2" fmla="*/ 313899 h 342509"/>
                <a:gd name="connsiteX3" fmla="*/ 750626 w 750626"/>
                <a:gd name="connsiteY3" fmla="*/ 0 h 34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626" h="342509">
                  <a:moveTo>
                    <a:pt x="0" y="68239"/>
                  </a:moveTo>
                  <a:cubicBezTo>
                    <a:pt x="47767" y="163773"/>
                    <a:pt x="95534" y="259308"/>
                    <a:pt x="191068" y="300251"/>
                  </a:cubicBezTo>
                  <a:cubicBezTo>
                    <a:pt x="286602" y="341194"/>
                    <a:pt x="479945" y="363941"/>
                    <a:pt x="573205" y="313899"/>
                  </a:cubicBezTo>
                  <a:cubicBezTo>
                    <a:pt x="666465" y="263857"/>
                    <a:pt x="708545" y="131928"/>
                    <a:pt x="750626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3780430" y="5060017"/>
              <a:ext cx="1473958" cy="729916"/>
            </a:xfrm>
            <a:custGeom>
              <a:avLst/>
              <a:gdLst>
                <a:gd name="connsiteX0" fmla="*/ 1473958 w 1473958"/>
                <a:gd name="connsiteY0" fmla="*/ 0 h 729916"/>
                <a:gd name="connsiteX1" fmla="*/ 1173707 w 1473958"/>
                <a:gd name="connsiteY1" fmla="*/ 600501 h 729916"/>
                <a:gd name="connsiteX2" fmla="*/ 286603 w 1473958"/>
                <a:gd name="connsiteY2" fmla="*/ 682388 h 729916"/>
                <a:gd name="connsiteX3" fmla="*/ 0 w 1473958"/>
                <a:gd name="connsiteY3" fmla="*/ 13647 h 7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958" h="729916">
                  <a:moveTo>
                    <a:pt x="1473958" y="0"/>
                  </a:moveTo>
                  <a:cubicBezTo>
                    <a:pt x="1422778" y="243385"/>
                    <a:pt x="1371599" y="486770"/>
                    <a:pt x="1173707" y="600501"/>
                  </a:cubicBezTo>
                  <a:cubicBezTo>
                    <a:pt x="975815" y="714232"/>
                    <a:pt x="482221" y="780197"/>
                    <a:pt x="286603" y="682388"/>
                  </a:cubicBezTo>
                  <a:cubicBezTo>
                    <a:pt x="90985" y="584579"/>
                    <a:pt x="45492" y="299113"/>
                    <a:pt x="0" y="13647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华文细黑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51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能源管理</a:t>
            </a:r>
            <a:r>
              <a:rPr lang="zh-CN" altLang="en-US" dirty="0" smtClean="0"/>
              <a:t>平台</a:t>
            </a:r>
            <a:r>
              <a:rPr lang="zh-CN" altLang="en-US" dirty="0" smtClean="0"/>
              <a:t>应用</a:t>
            </a:r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节能管理案例（案例</a:t>
            </a:r>
            <a:r>
              <a:rPr lang="en-US" altLang="zh-CN" dirty="0" smtClean="0"/>
              <a:t>1~6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 smtClean="0"/>
              <a:t>固定资产</a:t>
            </a:r>
            <a:r>
              <a:rPr lang="zh-CN" altLang="en-US" dirty="0" smtClean="0"/>
              <a:t>保值、增值</a:t>
            </a:r>
            <a:r>
              <a:rPr lang="zh-CN" altLang="en-US" dirty="0"/>
              <a:t>案例（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7~8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节能诊断与改造案例</a:t>
            </a:r>
            <a:r>
              <a:rPr lang="zh-CN" altLang="en-US" dirty="0"/>
              <a:t>（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9~11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节能典范</a:t>
            </a:r>
            <a:r>
              <a:rPr lang="zh-CN" altLang="en-US" dirty="0"/>
              <a:t>项目案例（案例</a:t>
            </a:r>
            <a:r>
              <a:rPr lang="en-US" altLang="zh-CN" dirty="0" smtClean="0"/>
              <a:t>12~14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8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博锐尚格">
  <a:themeElements>
    <a:clrScheme name="演示设计 8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6FC01E"/>
      </a:accent1>
      <a:accent2>
        <a:srgbClr val="4F7913"/>
      </a:accent2>
      <a:accent3>
        <a:srgbClr val="FFFFFF"/>
      </a:accent3>
      <a:accent4>
        <a:srgbClr val="000000"/>
      </a:accent4>
      <a:accent5>
        <a:srgbClr val="BBDCAB"/>
      </a:accent5>
      <a:accent6>
        <a:srgbClr val="476D10"/>
      </a:accent6>
      <a:hlink>
        <a:srgbClr val="26420A"/>
      </a:hlink>
      <a:folHlink>
        <a:srgbClr val="7BD520"/>
      </a:folHlink>
    </a:clrScheme>
    <a:fontScheme name="演示设计">
      <a:majorFont>
        <a:latin typeface="Arial"/>
        <a:ea typeface="华文细黑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演示设计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博锐尚格</Template>
  <TotalTime>602</TotalTime>
  <Words>2747</Words>
  <Application>Microsoft Office PowerPoint</Application>
  <PresentationFormat>全屏显示(4:3)</PresentationFormat>
  <Paragraphs>357</Paragraphs>
  <Slides>61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64" baseType="lpstr">
      <vt:lpstr>博锐尚格</vt:lpstr>
      <vt:lpstr>Adobe Acrobat Document</vt:lpstr>
      <vt:lpstr>Visio</vt:lpstr>
      <vt:lpstr>PowerPoint 演示文稿</vt:lpstr>
      <vt:lpstr>提纲</vt:lpstr>
      <vt:lpstr>能源管理平台</vt:lpstr>
      <vt:lpstr>能源管理平台软件界面</vt:lpstr>
      <vt:lpstr>能源信息平台功能</vt:lpstr>
      <vt:lpstr>能源管理平台在万达的部署情况</vt:lpstr>
      <vt:lpstr>能耗模型</vt:lpstr>
      <vt:lpstr>利用能源管理平台开展节能管理</vt:lpstr>
      <vt:lpstr>能源管理平台应用案例</vt:lpstr>
      <vt:lpstr>案例1：分项能耗对比管理</vt:lpstr>
      <vt:lpstr>案例1：分项能耗对比管理</vt:lpstr>
      <vt:lpstr>案例1：分项能耗对比管理</vt:lpstr>
      <vt:lpstr>案例1：分项能耗对比管理</vt:lpstr>
      <vt:lpstr>案例1：分项能耗对比管理</vt:lpstr>
      <vt:lpstr>案例2：准确核算节能量</vt:lpstr>
      <vt:lpstr>案例3：指导配电系统设计、运行</vt:lpstr>
      <vt:lpstr>案例3：指导配电系统设计、运行</vt:lpstr>
      <vt:lpstr>案例3：指导配电系统设计、运行</vt:lpstr>
      <vt:lpstr>案例3：指导配电系统设计、运行</vt:lpstr>
      <vt:lpstr>案例4：与租户的配电容量谈判</vt:lpstr>
      <vt:lpstr>案例5：冷站单位制冷量能源成本（冷价）对比</vt:lpstr>
      <vt:lpstr>案例6：服务品质参数量化记录</vt:lpstr>
      <vt:lpstr>案例7：冰蓄冷系统保值增值案例</vt:lpstr>
      <vt:lpstr>案例7：冰蓄冷系统保值增值案例</vt:lpstr>
      <vt:lpstr>案例7：冰蓄冷系统保值增值案例</vt:lpstr>
      <vt:lpstr>案例8：冷却塔保值增值案例</vt:lpstr>
      <vt:lpstr>案例8：冷却塔保值增值案例</vt:lpstr>
      <vt:lpstr>案例9：多项目冷站能效对比</vt:lpstr>
      <vt:lpstr>案例9：多项目冷站能效对比</vt:lpstr>
      <vt:lpstr>案例9：多项目冷站能效对比</vt:lpstr>
      <vt:lpstr>案例9：多项目冷站能效对比</vt:lpstr>
      <vt:lpstr>案例9：多项目冷站能效对比</vt:lpstr>
      <vt:lpstr>案例10：冷却水系统节能诊断</vt:lpstr>
      <vt:lpstr>案例10：冷却水系统故障诊断</vt:lpstr>
      <vt:lpstr>案例11：采暖板换节能诊断</vt:lpstr>
      <vt:lpstr>案例12：香港某商场1（高效能典范：冷站效率5.5）</vt:lpstr>
      <vt:lpstr>高效率冷站的实现</vt:lpstr>
      <vt:lpstr>高水平设计</vt:lpstr>
      <vt:lpstr>高水平运行</vt:lpstr>
      <vt:lpstr>小结</vt:lpstr>
      <vt:lpstr>案例13：香港某商场2（节能1000万/年）</vt:lpstr>
      <vt:lpstr>采取的主要节能措施及效果</vt:lpstr>
      <vt:lpstr>冷机控制优化</vt:lpstr>
      <vt:lpstr>冷机控制优化</vt:lpstr>
      <vt:lpstr>冷却侧拆除限流器</vt:lpstr>
      <vt:lpstr>更换冷机</vt:lpstr>
      <vt:lpstr>更换冷机</vt:lpstr>
      <vt:lpstr>小结</vt:lpstr>
      <vt:lpstr>案例14：日本某商业综合体（高效能典范）</vt:lpstr>
      <vt:lpstr>系统复杂，数据翔实</vt:lpstr>
      <vt:lpstr>本项目的地位及评价</vt:lpstr>
      <vt:lpstr>DHC研究结论：能效几乎达到当时工艺水平的最优</vt:lpstr>
      <vt:lpstr>设计精妙</vt:lpstr>
      <vt:lpstr>运行一流</vt:lpstr>
      <vt:lpstr>运行的改进空间非常有限</vt:lpstr>
      <vt:lpstr>节能典范项目的共同经验</vt:lpstr>
      <vt:lpstr>基于能源管理平台的服务体系</vt:lpstr>
      <vt:lpstr>基于能源管理平台的节能管控</vt:lpstr>
      <vt:lpstr>近期节能服务工作规划</vt:lpstr>
      <vt:lpstr>长期节能服务工作规划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王鑫</cp:lastModifiedBy>
  <cp:revision>92</cp:revision>
  <dcterms:created xsi:type="dcterms:W3CDTF">2013-04-15T02:44:25Z</dcterms:created>
  <dcterms:modified xsi:type="dcterms:W3CDTF">2013-04-17T23:19:15Z</dcterms:modified>
</cp:coreProperties>
</file>